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51"/>
  </p:notesMasterIdLst>
  <p:sldIdLst>
    <p:sldId id="1086" r:id="rId2"/>
    <p:sldId id="1754" r:id="rId3"/>
    <p:sldId id="2258" r:id="rId4"/>
    <p:sldId id="2259" r:id="rId5"/>
    <p:sldId id="2260" r:id="rId6"/>
    <p:sldId id="2261" r:id="rId7"/>
    <p:sldId id="2248" r:id="rId8"/>
    <p:sldId id="2249" r:id="rId9"/>
    <p:sldId id="2250" r:id="rId10"/>
    <p:sldId id="2251" r:id="rId11"/>
    <p:sldId id="2253" r:id="rId12"/>
    <p:sldId id="2254" r:id="rId13"/>
    <p:sldId id="2252" r:id="rId14"/>
    <p:sldId id="2255" r:id="rId15"/>
    <p:sldId id="2256" r:id="rId16"/>
    <p:sldId id="2262" r:id="rId17"/>
    <p:sldId id="2263" r:id="rId18"/>
    <p:sldId id="2257" r:id="rId19"/>
    <p:sldId id="2264" r:id="rId20"/>
    <p:sldId id="2265" r:id="rId21"/>
    <p:sldId id="2266" r:id="rId22"/>
    <p:sldId id="2267" r:id="rId23"/>
    <p:sldId id="2272" r:id="rId24"/>
    <p:sldId id="2273" r:id="rId25"/>
    <p:sldId id="2274" r:id="rId26"/>
    <p:sldId id="2275" r:id="rId27"/>
    <p:sldId id="2276" r:id="rId28"/>
    <p:sldId id="2277" r:id="rId29"/>
    <p:sldId id="2278" r:id="rId30"/>
    <p:sldId id="2279" r:id="rId31"/>
    <p:sldId id="2280" r:id="rId32"/>
    <p:sldId id="2281" r:id="rId33"/>
    <p:sldId id="2282" r:id="rId34"/>
    <p:sldId id="2283" r:id="rId35"/>
    <p:sldId id="2285" r:id="rId36"/>
    <p:sldId id="2284" r:id="rId37"/>
    <p:sldId id="2286" r:id="rId38"/>
    <p:sldId id="2287" r:id="rId39"/>
    <p:sldId id="2289" r:id="rId40"/>
    <p:sldId id="2288" r:id="rId41"/>
    <p:sldId id="2290" r:id="rId42"/>
    <p:sldId id="2291" r:id="rId43"/>
    <p:sldId id="2242" r:id="rId44"/>
    <p:sldId id="2243" r:id="rId45"/>
    <p:sldId id="2244" r:id="rId46"/>
    <p:sldId id="2246" r:id="rId47"/>
    <p:sldId id="2314" r:id="rId48"/>
    <p:sldId id="1985" r:id="rId49"/>
    <p:sldId id="1984"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519"/>
    <a:srgbClr val="FAD35B"/>
    <a:srgbClr val="517BA9"/>
    <a:srgbClr val="B40CA0"/>
    <a:srgbClr val="D80EC0"/>
    <a:srgbClr val="F77DEB"/>
    <a:srgbClr val="F2802A"/>
    <a:srgbClr val="F59E5D"/>
    <a:srgbClr val="F2E6BC"/>
    <a:srgbClr val="FAB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44" autoAdjust="0"/>
    <p:restoredTop sz="93673" autoAdjust="0"/>
  </p:normalViewPr>
  <p:slideViewPr>
    <p:cSldViewPr>
      <p:cViewPr varScale="1">
        <p:scale>
          <a:sx n="65" d="100"/>
          <a:sy n="65" d="100"/>
        </p:scale>
        <p:origin x="1016" y="60"/>
      </p:cViewPr>
      <p:guideLst>
        <p:guide orient="horz" pos="2160"/>
        <p:guide pos="2880"/>
      </p:guideLst>
    </p:cSldViewPr>
  </p:slideViewPr>
  <p:notesTextViewPr>
    <p:cViewPr>
      <p:scale>
        <a:sx n="1" d="1"/>
        <a:sy n="1" d="1"/>
      </p:scale>
      <p:origin x="0" y="0"/>
    </p:cViewPr>
  </p:notesTextViewPr>
  <p:sorterViewPr>
    <p:cViewPr varScale="1">
      <p:scale>
        <a:sx n="1" d="1"/>
        <a:sy n="1" d="1"/>
      </p:scale>
      <p:origin x="0" y="-30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17AF0F-4442-42BF-B078-989F64832F36}" type="datetimeFigureOut">
              <a:rPr lang="en-US" smtClean="0"/>
              <a:t>10/3/2024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1A061F-D6B6-40D9-9777-425CAAB91A12}" type="slidenum">
              <a:rPr lang="en-US" smtClean="0"/>
              <a:t>‹#›</a:t>
            </a:fld>
            <a:endParaRPr lang="en-US" dirty="0"/>
          </a:p>
        </p:txBody>
      </p:sp>
    </p:spTree>
    <p:extLst>
      <p:ext uri="{BB962C8B-B14F-4D97-AF65-F5344CB8AC3E}">
        <p14:creationId xmlns:p14="http://schemas.microsoft.com/office/powerpoint/2010/main" val="19059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1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67494"/>
            <a:ext cx="8229600" cy="1399032"/>
          </a:xfrm>
        </p:spPr>
        <p:txBody>
          <a:bodyPr/>
          <a:lstStyle/>
          <a:p>
            <a:r>
              <a:rPr kumimoji="0" lang="th-TH" smtClean="0"/>
              <a:t>คลิกเพื่อแก้ไขลักษณะชื่อเรื่องต้นแบบ</a:t>
            </a:r>
            <a:endParaRPr kumimoji="0" lang="en-US"/>
          </a:p>
        </p:txBody>
      </p:sp>
      <p:sp>
        <p:nvSpPr>
          <p:cNvPr id="3" name="ตัวยึดเนื้อหา 2"/>
          <p:cNvSpPr>
            <a:spLocks noGrp="1"/>
          </p:cNvSpPr>
          <p:nvPr>
            <p:ph idx="1"/>
          </p:nvPr>
        </p:nvSpPr>
        <p:spPr>
          <a:xfrm>
            <a:off x="457200" y="1882808"/>
            <a:ext cx="8229600" cy="4572000"/>
          </a:xfrm>
        </p:spPr>
        <p:txBody>
          <a:bodyPr/>
          <a:lstStyle/>
          <a:p>
            <a:pPr lvl="0" eaLnBrk="1" latinLnBrk="0" hangingPunct="1"/>
            <a:r>
              <a:rPr lang="th-TH" smtClean="0"/>
              <a:t>คลิกเพื่อแก้ไขลักษณะของข้อความต้นแบบ</a:t>
            </a:r>
          </a:p>
          <a:p>
            <a:pPr lvl="1" eaLnBrk="1" latinLnBrk="0" hangingPunct="1"/>
            <a:r>
              <a:rPr lang="th-TH" smtClean="0"/>
              <a:t>ระดับที่สอง</a:t>
            </a:r>
          </a:p>
          <a:p>
            <a:pPr lvl="2" eaLnBrk="1" latinLnBrk="0" hangingPunct="1"/>
            <a:r>
              <a:rPr lang="th-TH" smtClean="0"/>
              <a:t>ระดับที่สาม</a:t>
            </a:r>
          </a:p>
          <a:p>
            <a:pPr lvl="3" eaLnBrk="1" latinLnBrk="0" hangingPunct="1"/>
            <a:r>
              <a:rPr lang="th-TH" smtClean="0"/>
              <a:t>ระดับที่สี่</a:t>
            </a:r>
          </a:p>
          <a:p>
            <a:pPr lvl="4" eaLnBrk="1" latinLnBrk="0" hangingPunct="1"/>
            <a:r>
              <a:rPr lang="th-TH" smtClean="0"/>
              <a:t>ระดับที่ห้า</a:t>
            </a:r>
            <a:endParaRPr kumimoji="0" lang="en-US"/>
          </a:p>
        </p:txBody>
      </p:sp>
      <p:sp>
        <p:nvSpPr>
          <p:cNvPr id="4" name="ตัวยึดวันที่ 3"/>
          <p:cNvSpPr>
            <a:spLocks noGrp="1"/>
          </p:cNvSpPr>
          <p:nvPr>
            <p:ph type="dt" sz="half" idx="10"/>
          </p:nvPr>
        </p:nvSpPr>
        <p:spPr>
          <a:xfrm>
            <a:off x="4791456" y="6480048"/>
            <a:ext cx="2133600" cy="301752"/>
          </a:xfrm>
        </p:spPr>
        <p:txBody>
          <a:bodyPr/>
          <a:lstStyle/>
          <a:p>
            <a:fld id="{B7C8B310-829C-4548-BECB-84206EE8B18D}" type="datetime1">
              <a:rPr lang="th-TH" smtClean="0"/>
              <a:t>03/10/67</a:t>
            </a:fld>
            <a:endParaRPr lang="th-TH"/>
          </a:p>
        </p:txBody>
      </p:sp>
      <p:sp>
        <p:nvSpPr>
          <p:cNvPr id="5" name="ตัวยึดท้ายกระดาษ 4"/>
          <p:cNvSpPr>
            <a:spLocks noGrp="1"/>
          </p:cNvSpPr>
          <p:nvPr>
            <p:ph type="ftr" sz="quarter" idx="11"/>
          </p:nvPr>
        </p:nvSpPr>
        <p:spPr>
          <a:xfrm>
            <a:off x="457200" y="6480969"/>
            <a:ext cx="4260056" cy="300831"/>
          </a:xfrm>
        </p:spPr>
        <p:txBody>
          <a:bodyPr/>
          <a:lstStyle/>
          <a:p>
            <a:endParaRPr lang="th-TH"/>
          </a:p>
        </p:txBody>
      </p:sp>
      <p:sp>
        <p:nvSpPr>
          <p:cNvPr id="6" name="ตัวยึดหมายเลขภาพนิ่ง 5"/>
          <p:cNvSpPr>
            <a:spLocks noGrp="1"/>
          </p:cNvSpPr>
          <p:nvPr>
            <p:ph type="sldNum" sz="quarter" idx="12"/>
          </p:nvPr>
        </p:nvSpPr>
        <p:spPr/>
        <p:txBody>
          <a:bodyPr/>
          <a:lstStyle/>
          <a:p>
            <a:fld id="{B2F4933C-246D-4C2D-BF23-31330A08DB85}" type="slidenum">
              <a:rPr lang="th-TH" smtClean="0"/>
              <a:pPr/>
              <a:t>‹#›</a:t>
            </a:fld>
            <a:endParaRPr lang="th-TH"/>
          </a:p>
        </p:txBody>
      </p:sp>
    </p:spTree>
    <p:extLst>
      <p:ext uri="{BB962C8B-B14F-4D97-AF65-F5344CB8AC3E}">
        <p14:creationId xmlns:p14="http://schemas.microsoft.com/office/powerpoint/2010/main" val="202445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FA441A-F2C1-46D9-A35C-E2269C12AC96}"/>
              </a:ext>
            </a:extLst>
          </p:cNvPr>
          <p:cNvSpPr/>
          <p:nvPr userDrawn="1"/>
        </p:nvSpPr>
        <p:spPr>
          <a:xfrm>
            <a:off x="0" y="0"/>
            <a:ext cx="9144000" cy="980316"/>
          </a:xfrm>
          <a:prstGeom prst="rect">
            <a:avLst/>
          </a:prstGeom>
          <a:solidFill>
            <a:schemeClr val="bg1">
              <a:lumMod val="95000"/>
            </a:schemeClr>
          </a:solidFill>
          <a:ln>
            <a:noFill/>
          </a:ln>
          <a:effectLst/>
        </p:spPr>
        <p:txBody>
          <a:bodyPr lIns="24490" tIns="12245" rIns="24490" bIns="12245" anchor="ctr"/>
          <a:lstStyle/>
          <a:p>
            <a:pPr marL="48906" marR="0" lvl="0" indent="-48906" algn="just" defTabSz="167130" eaLnBrk="1" fontAlgn="base" latinLnBrk="0" hangingPunct="1">
              <a:lnSpc>
                <a:spcPts val="295"/>
              </a:lnSpc>
              <a:spcBef>
                <a:spcPct val="0"/>
              </a:spcBef>
              <a:spcAft>
                <a:spcPct val="0"/>
              </a:spcAft>
              <a:buClr>
                <a:srgbClr val="000000"/>
              </a:buClr>
              <a:buSzTx/>
              <a:buFont typeface="Wingdings 3" pitchFamily="18" charset="2"/>
              <a:buChar char="}"/>
              <a:tabLst/>
              <a:defRPr/>
            </a:pPr>
            <a:endParaRPr kumimoji="0" lang="en-US" sz="321" b="0" i="0" u="none" strike="noStrike" kern="0" cap="none" spc="0" normalizeH="0" baseline="0" noProof="0" dirty="0">
              <a:ln>
                <a:noFill/>
              </a:ln>
              <a:solidFill>
                <a:srgbClr val="FFFFFF"/>
              </a:solidFill>
              <a:effectLst/>
              <a:uLnTx/>
              <a:uFillTx/>
              <a:latin typeface="Arial" charset="0"/>
              <a:cs typeface="Times New Roman" pitchFamily="18" charset="0"/>
            </a:endParaRPr>
          </a:p>
        </p:txBody>
      </p:sp>
    </p:spTree>
    <p:extLst>
      <p:ext uri="{BB962C8B-B14F-4D97-AF65-F5344CB8AC3E}">
        <p14:creationId xmlns:p14="http://schemas.microsoft.com/office/powerpoint/2010/main" val="485703443"/>
      </p:ext>
    </p:extLst>
  </p:cSld>
  <p:clrMap bg1="lt1" tx1="dk1" bg2="lt2" tx2="dk2" accent1="accent1" accent2="accent2" accent3="accent3" accent4="accent4" accent5="accent5" accent6="accent6" hlink="hlink" folHlink="folHlink"/>
  <p:sldLayoutIdLst>
    <p:sldLayoutId id="2147483661" r:id="rId1"/>
    <p:sldLayoutId id="2147483705" r:id="rId2"/>
  </p:sldLayoutIdLst>
  <p:hf sldNum="0" hdr="0" ftr="0" dt="0"/>
  <p:txStyles>
    <p:title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p:titleStyle>
    <p:body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slidebook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2" Type="http://schemas.openxmlformats.org/officeDocument/2006/relationships/hyperlink" Target="https://support.microsoft.com/en-us/office/word-for-windows-training-7bcd85e6-2c3d-4c3c-a2a5-5ed8847eae73"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BF2711-4A0F-498C-90D2-8CFD2B263A94}"/>
              </a:ext>
            </a:extLst>
          </p:cNvPr>
          <p:cNvSpPr/>
          <p:nvPr/>
        </p:nvSpPr>
        <p:spPr>
          <a:xfrm>
            <a:off x="0" y="-22817"/>
            <a:ext cx="9144000" cy="3135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Rectangle 2">
            <a:hlinkClick r:id="rId2"/>
            <a:extLst>
              <a:ext uri="{FF2B5EF4-FFF2-40B4-BE49-F238E27FC236}">
                <a16:creationId xmlns:a16="http://schemas.microsoft.com/office/drawing/2014/main" id="{FD1865EF-0F65-48A6-AE05-15D009823A16}"/>
              </a:ext>
            </a:extLst>
          </p:cNvPr>
          <p:cNvSpPr/>
          <p:nvPr/>
        </p:nvSpPr>
        <p:spPr>
          <a:xfrm>
            <a:off x="0" y="3112706"/>
            <a:ext cx="9144000" cy="11544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defTabSz="435356"/>
            <a:endParaRPr lang="en-US" sz="857" dirty="0">
              <a:solidFill>
                <a:prstClr val="white"/>
              </a:solidFill>
            </a:endParaRPr>
          </a:p>
        </p:txBody>
      </p:sp>
      <p:sp>
        <p:nvSpPr>
          <p:cNvPr id="4" name="TextBox 3">
            <a:extLst>
              <a:ext uri="{FF2B5EF4-FFF2-40B4-BE49-F238E27FC236}">
                <a16:creationId xmlns:a16="http://schemas.microsoft.com/office/drawing/2014/main" id="{407B1663-578C-4965-803E-6E8177F96AC7}"/>
              </a:ext>
            </a:extLst>
          </p:cNvPr>
          <p:cNvSpPr txBox="1"/>
          <p:nvPr/>
        </p:nvSpPr>
        <p:spPr>
          <a:xfrm>
            <a:off x="124648" y="3422596"/>
            <a:ext cx="8867736" cy="523220"/>
          </a:xfrm>
          <a:prstGeom prst="rect">
            <a:avLst/>
          </a:prstGeom>
          <a:noFill/>
        </p:spPr>
        <p:txBody>
          <a:bodyPr wrap="square" rtlCol="0">
            <a:spAutoFit/>
          </a:bodyPr>
          <a:lstStyle/>
          <a:p>
            <a:r>
              <a:rPr lang="en-US" sz="2800" b="1" dirty="0" smtClean="0">
                <a:solidFill>
                  <a:schemeClr val="bg1"/>
                </a:solidFill>
                <a:latin typeface="Comic Sans MS" panose="030F0702030302020204" pitchFamily="66" charset="0"/>
              </a:rPr>
              <a:t>Getting started with Office Applications</a:t>
            </a:r>
            <a:endParaRPr lang="en-US" dirty="0">
              <a:solidFill>
                <a:schemeClr val="bg1"/>
              </a:solidFill>
            </a:endParaRPr>
          </a:p>
        </p:txBody>
      </p:sp>
      <p:sp>
        <p:nvSpPr>
          <p:cNvPr id="6" name="TextBox 5">
            <a:extLst>
              <a:ext uri="{FF2B5EF4-FFF2-40B4-BE49-F238E27FC236}">
                <a16:creationId xmlns:a16="http://schemas.microsoft.com/office/drawing/2014/main" id="{DDFBAF2D-A175-44E7-9B43-AC97CDAEBEA6}"/>
              </a:ext>
            </a:extLst>
          </p:cNvPr>
          <p:cNvSpPr txBox="1"/>
          <p:nvPr/>
        </p:nvSpPr>
        <p:spPr>
          <a:xfrm>
            <a:off x="124648" y="597254"/>
            <a:ext cx="7876352" cy="461665"/>
          </a:xfrm>
          <a:prstGeom prst="rect">
            <a:avLst/>
          </a:prstGeom>
          <a:noFill/>
          <a:ln>
            <a:noFill/>
          </a:ln>
        </p:spPr>
        <p:txBody>
          <a:bodyPr wrap="square" rtlCol="0">
            <a:spAutoFit/>
          </a:bodyPr>
          <a:lstStyle/>
          <a:p>
            <a:pPr defTabSz="435356"/>
            <a:r>
              <a:rPr lang="en-US" sz="2400" b="1" dirty="0" smtClean="0">
                <a:solidFill>
                  <a:srgbClr val="002060"/>
                </a:solidFill>
              </a:rPr>
              <a:t>University American College Skopje</a:t>
            </a:r>
            <a:endParaRPr lang="en-US" sz="2400" b="1" dirty="0">
              <a:solidFill>
                <a:srgbClr val="002060"/>
              </a:solidFill>
            </a:endParaRPr>
          </a:p>
        </p:txBody>
      </p:sp>
      <p:sp>
        <p:nvSpPr>
          <p:cNvPr id="8" name="TextBox 7">
            <a:extLst>
              <a:ext uri="{FF2B5EF4-FFF2-40B4-BE49-F238E27FC236}">
                <a16:creationId xmlns:a16="http://schemas.microsoft.com/office/drawing/2014/main" id="{DDFBAF2D-A175-44E7-9B43-AC97CDAEBEA6}"/>
              </a:ext>
            </a:extLst>
          </p:cNvPr>
          <p:cNvSpPr txBox="1"/>
          <p:nvPr/>
        </p:nvSpPr>
        <p:spPr>
          <a:xfrm>
            <a:off x="124648" y="1448157"/>
            <a:ext cx="7876352" cy="369332"/>
          </a:xfrm>
          <a:prstGeom prst="rect">
            <a:avLst/>
          </a:prstGeom>
          <a:noFill/>
          <a:ln>
            <a:noFill/>
          </a:ln>
        </p:spPr>
        <p:txBody>
          <a:bodyPr wrap="square" rtlCol="0">
            <a:spAutoFit/>
          </a:bodyPr>
          <a:lstStyle/>
          <a:p>
            <a:pPr defTabSz="435356"/>
            <a:r>
              <a:rPr lang="en-US" b="1" dirty="0" smtClean="0">
                <a:solidFill>
                  <a:srgbClr val="002060"/>
                </a:solidFill>
              </a:rPr>
              <a:t>Course</a:t>
            </a:r>
            <a:r>
              <a:rPr lang="en-US" b="1" smtClean="0">
                <a:solidFill>
                  <a:srgbClr val="002060"/>
                </a:solidFill>
              </a:rPr>
              <a:t>: </a:t>
            </a:r>
            <a:r>
              <a:rPr lang="en-US" b="1" smtClean="0">
                <a:solidFill>
                  <a:srgbClr val="002060"/>
                </a:solidFill>
              </a:rPr>
              <a:t>Computer Applications 1</a:t>
            </a:r>
            <a:endParaRPr lang="en-US" b="1" dirty="0">
              <a:solidFill>
                <a:srgbClr val="002060"/>
              </a:solidFill>
            </a:endParaRPr>
          </a:p>
        </p:txBody>
      </p:sp>
      <p:sp>
        <p:nvSpPr>
          <p:cNvPr id="9" name="TextBox 8">
            <a:extLst>
              <a:ext uri="{FF2B5EF4-FFF2-40B4-BE49-F238E27FC236}">
                <a16:creationId xmlns:a16="http://schemas.microsoft.com/office/drawing/2014/main" id="{DDFBAF2D-A175-44E7-9B43-AC97CDAEBEA6}"/>
              </a:ext>
            </a:extLst>
          </p:cNvPr>
          <p:cNvSpPr txBox="1"/>
          <p:nvPr/>
        </p:nvSpPr>
        <p:spPr>
          <a:xfrm>
            <a:off x="111574" y="5410200"/>
            <a:ext cx="7876352" cy="646331"/>
          </a:xfrm>
          <a:prstGeom prst="rect">
            <a:avLst/>
          </a:prstGeom>
          <a:noFill/>
          <a:ln>
            <a:noFill/>
          </a:ln>
        </p:spPr>
        <p:txBody>
          <a:bodyPr wrap="square" rtlCol="0">
            <a:spAutoFit/>
          </a:bodyPr>
          <a:lstStyle/>
          <a:p>
            <a:pPr defTabSz="435356"/>
            <a:endParaRPr lang="en-US" b="1" dirty="0" smtClean="0">
              <a:solidFill>
                <a:srgbClr val="002060"/>
              </a:solidFill>
            </a:endParaRPr>
          </a:p>
          <a:p>
            <a:pPr defTabSz="435356"/>
            <a:r>
              <a:rPr lang="en-US" b="1" dirty="0" smtClean="0">
                <a:solidFill>
                  <a:srgbClr val="002060"/>
                </a:solidFill>
              </a:rPr>
              <a:t>Marija Stanojeska, PhD</a:t>
            </a:r>
          </a:p>
        </p:txBody>
      </p:sp>
    </p:spTree>
    <p:extLst>
      <p:ext uri="{BB962C8B-B14F-4D97-AF65-F5344CB8AC3E}">
        <p14:creationId xmlns:p14="http://schemas.microsoft.com/office/powerpoint/2010/main" val="2995915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Creating and managing files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676400"/>
            <a:ext cx="7924800" cy="4429418"/>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You can take advantage of themes and templates in Excel, Word, PowerPoint, and Publisher. To start a new file based on a template or theme, follow these steps</a:t>
            </a:r>
            <a:r>
              <a:rPr lang="en-US" sz="1400" dirty="0" smtClean="0">
                <a:solidFill>
                  <a:schemeClr val="accent1">
                    <a:lumMod val="75000"/>
                  </a:schemeClr>
                </a:solidFill>
              </a:rPr>
              <a:t>:</a:t>
            </a:r>
          </a:p>
          <a:p>
            <a:pPr algn="just" eaLnBrk="0" hangingPunct="0"/>
            <a:endParaRPr lang="en-US" sz="1400" dirty="0">
              <a:solidFill>
                <a:schemeClr val="accent1">
                  <a:lumMod val="75000"/>
                </a:schemeClr>
              </a:solidFill>
            </a:endParaRPr>
          </a:p>
          <a:p>
            <a:pPr marL="342900" lvl="0" indent="-342900" algn="just" eaLnBrk="0" hangingPunct="0">
              <a:spcAft>
                <a:spcPts val="600"/>
              </a:spcAft>
              <a:buFont typeface="+mj-lt"/>
              <a:buAutoNum type="arabicPeriod"/>
            </a:pPr>
            <a:r>
              <a:rPr lang="en-US" sz="1400" dirty="0">
                <a:solidFill>
                  <a:schemeClr val="accent1">
                    <a:lumMod val="75000"/>
                  </a:schemeClr>
                </a:solidFill>
              </a:rPr>
              <a:t>Select File to open the Backstage.</a:t>
            </a:r>
          </a:p>
          <a:p>
            <a:pPr marL="342900" lvl="0" indent="-342900" algn="just" eaLnBrk="0" hangingPunct="0">
              <a:spcAft>
                <a:spcPts val="600"/>
              </a:spcAft>
              <a:buFont typeface="+mj-lt"/>
              <a:buAutoNum type="arabicPeriod"/>
            </a:pPr>
            <a:r>
              <a:rPr lang="en-US" sz="1400" dirty="0">
                <a:solidFill>
                  <a:schemeClr val="accent1">
                    <a:lumMod val="75000"/>
                  </a:schemeClr>
                </a:solidFill>
              </a:rPr>
              <a:t>Select New in the Backstage. The New page opens (which is similar to the Start screen). Figure 3-6 shows the Excel New page.</a:t>
            </a:r>
          </a:p>
          <a:p>
            <a:pPr marL="342900" lvl="0" indent="-342900" algn="just" eaLnBrk="0" hangingPunct="0">
              <a:spcAft>
                <a:spcPts val="600"/>
              </a:spcAft>
              <a:buFont typeface="+mj-lt"/>
              <a:buAutoNum type="arabicPeriod"/>
            </a:pPr>
            <a:r>
              <a:rPr lang="en-US" sz="1400" dirty="0">
                <a:solidFill>
                  <a:schemeClr val="accent1">
                    <a:lumMod val="75000"/>
                  </a:schemeClr>
                </a:solidFill>
              </a:rPr>
              <a:t>Select a template or theme in the New window to preview the template or theme. The Preview window also describes the theme or template.</a:t>
            </a:r>
          </a:p>
          <a:p>
            <a:pPr marL="342900" lvl="0" indent="-342900" algn="just" eaLnBrk="0" hangingPunct="0">
              <a:spcAft>
                <a:spcPts val="600"/>
              </a:spcAft>
              <a:buFont typeface="+mj-lt"/>
              <a:buAutoNum type="arabicPeriod"/>
            </a:pPr>
            <a:r>
              <a:rPr lang="en-US" sz="1400" dirty="0">
                <a:solidFill>
                  <a:schemeClr val="accent1">
                    <a:lumMod val="75000"/>
                  </a:schemeClr>
                </a:solidFill>
              </a:rPr>
              <a:t>If you want to search for an online template or theme, select one of the suggested searches at the top of the New page or enter keywords in the Search box and run the search.</a:t>
            </a:r>
          </a:p>
          <a:p>
            <a:pPr marL="342900" lvl="0" indent="-342900" algn="just" eaLnBrk="0" hangingPunct="0">
              <a:spcAft>
                <a:spcPts val="600"/>
              </a:spcAft>
              <a:buFont typeface="+mj-lt"/>
              <a:buAutoNum type="arabicPeriod"/>
            </a:pPr>
            <a:r>
              <a:rPr lang="en-US" sz="1400" dirty="0">
                <a:solidFill>
                  <a:schemeClr val="accent1">
                    <a:lumMod val="75000"/>
                  </a:schemeClr>
                </a:solidFill>
              </a:rPr>
              <a:t>The search results show all the templates available online that match your search criteria.</a:t>
            </a:r>
          </a:p>
          <a:p>
            <a:pPr marL="342900" indent="-342900" algn="just" eaLnBrk="0" hangingPunct="0">
              <a:spcAft>
                <a:spcPts val="600"/>
              </a:spcAft>
              <a:buFont typeface="+mj-lt"/>
              <a:buAutoNum type="arabicPeriod"/>
            </a:pPr>
            <a:r>
              <a:rPr lang="en-US" sz="1400" dirty="0">
                <a:solidFill>
                  <a:schemeClr val="accent1">
                    <a:lumMod val="75000"/>
                  </a:schemeClr>
                </a:solidFill>
              </a:rPr>
              <a:t>On the right side of the Search results, you find a Category list. The categories listed are keyword subsets of all the templates that were found using your search terms. </a:t>
            </a:r>
            <a:r>
              <a:rPr lang="en-US" sz="1400" dirty="0" smtClean="0">
                <a:solidFill>
                  <a:schemeClr val="accent1">
                    <a:lumMod val="75000"/>
                  </a:schemeClr>
                </a:solidFill>
              </a:rPr>
              <a:t>Each category </a:t>
            </a:r>
            <a:r>
              <a:rPr lang="en-US" sz="1400" dirty="0">
                <a:solidFill>
                  <a:schemeClr val="accent1">
                    <a:lumMod val="75000"/>
                  </a:schemeClr>
                </a:solidFill>
              </a:rPr>
              <a:t>has a number to the right showing how many of the listed templates fall into the category. You can view a subset of the search results by selecting a category.</a:t>
            </a:r>
          </a:p>
          <a:p>
            <a:pPr marL="342900" lvl="0" indent="-342900" algn="just" eaLnBrk="0" hangingPunct="0">
              <a:spcAft>
                <a:spcPts val="600"/>
              </a:spcAft>
              <a:buFont typeface="+mj-lt"/>
              <a:buAutoNum type="arabicPeriod"/>
            </a:pPr>
            <a:r>
              <a:rPr lang="en-US" sz="1400" dirty="0">
                <a:solidFill>
                  <a:schemeClr val="accent1">
                    <a:lumMod val="75000"/>
                  </a:schemeClr>
                </a:solidFill>
              </a:rPr>
              <a:t>If you selected a template stored locally on your computer, click Create. If the template is an </a:t>
            </a:r>
            <a:r>
              <a:rPr lang="en-US" sz="1400" dirty="0" smtClean="0">
                <a:solidFill>
                  <a:schemeClr val="accent1">
                    <a:lumMod val="75000"/>
                  </a:schemeClr>
                </a:solidFill>
              </a:rPr>
              <a:t>Office.com template</a:t>
            </a:r>
            <a:r>
              <a:rPr lang="en-US" sz="1400" dirty="0">
                <a:solidFill>
                  <a:schemeClr val="accent1">
                    <a:lumMod val="75000"/>
                  </a:schemeClr>
                </a:solidFill>
              </a:rPr>
              <a:t>, click Download. In either case, a new file opens in the application window based on the template.</a:t>
            </a:r>
          </a:p>
        </p:txBody>
      </p:sp>
    </p:spTree>
    <p:extLst>
      <p:ext uri="{BB962C8B-B14F-4D97-AF65-F5344CB8AC3E}">
        <p14:creationId xmlns:p14="http://schemas.microsoft.com/office/powerpoint/2010/main" val="4206784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Creating and managing files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4" name="Rectangle 3"/>
          <p:cNvSpPr/>
          <p:nvPr/>
        </p:nvSpPr>
        <p:spPr>
          <a:xfrm>
            <a:off x="762000" y="6324600"/>
            <a:ext cx="7086600" cy="245452"/>
          </a:xfrm>
          <a:prstGeom prst="rect">
            <a:avLst/>
          </a:prstGeom>
        </p:spPr>
        <p:txBody>
          <a:bodyPr wrap="square">
            <a:spAutoFit/>
          </a:bodyPr>
          <a:lstStyle/>
          <a:p>
            <a:pPr marL="800100" marR="0" algn="ctr" eaLnBrk="0" hangingPunct="0">
              <a:lnSpc>
                <a:spcPts val="1100"/>
              </a:lnSpc>
              <a:spcBef>
                <a:spcPts val="300"/>
              </a:spcBef>
              <a:spcAft>
                <a:spcPts val="0"/>
              </a:spcAft>
            </a:pPr>
            <a:r>
              <a:rPr lang="en-US" sz="1400" i="1" dirty="0">
                <a:solidFill>
                  <a:schemeClr val="accent1">
                    <a:lumMod val="75000"/>
                  </a:schemeClr>
                </a:solidFill>
                <a:ea typeface="Times New Roman" panose="02020603050405020304" pitchFamily="18" charset="0"/>
                <a:cs typeface="Arial Black" panose="020B0A04020102020204" pitchFamily="34" charset="0"/>
              </a:rPr>
              <a:t>Create a new file based on a template or theme.</a:t>
            </a:r>
          </a:p>
        </p:txBody>
      </p:sp>
      <p:pic>
        <p:nvPicPr>
          <p:cNvPr id="153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151909"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98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Creating a new folder</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367041"/>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You can create new folders on any drive or in existing folders, such as the Documents folder. Navigate to the drive or folder you want to serve as the parent container, and then click the New Folder button on File Explorer's ribbon. Type a new name for the folder, and you are good to go. You can drag existing files and folders into the new folder (using File Explorer) and specify the new folder when you save a file in the Save As dialog box.</a:t>
            </a:r>
          </a:p>
          <a:p>
            <a:pPr eaLnBrk="0" hangingPunct="0"/>
            <a:endParaRPr lang="en-US" dirty="0"/>
          </a:p>
        </p:txBody>
      </p:sp>
      <p:sp>
        <p:nvSpPr>
          <p:cNvPr id="4" name="Rectangle 3"/>
          <p:cNvSpPr/>
          <p:nvPr/>
        </p:nvSpPr>
        <p:spPr>
          <a:xfrm>
            <a:off x="2351527" y="6400800"/>
            <a:ext cx="4104009" cy="307777"/>
          </a:xfrm>
          <a:prstGeom prst="rect">
            <a:avLst/>
          </a:prstGeom>
        </p:spPr>
        <p:txBody>
          <a:bodyPr wrap="none">
            <a:spAutoFit/>
          </a:bodyPr>
          <a:lstStyle/>
          <a:p>
            <a:pPr eaLnBrk="0" hangingPunct="0"/>
            <a:r>
              <a:rPr lang="en-US" sz="1400" i="1" dirty="0">
                <a:solidFill>
                  <a:schemeClr val="accent1">
                    <a:lumMod val="75000"/>
                  </a:schemeClr>
                </a:solidFill>
              </a:rPr>
              <a:t>Create new libraries or folders using File </a:t>
            </a:r>
            <a:r>
              <a:rPr lang="en-US" sz="1400" i="1" dirty="0" smtClean="0">
                <a:solidFill>
                  <a:schemeClr val="accent1">
                    <a:lumMod val="75000"/>
                  </a:schemeClr>
                </a:solidFill>
              </a:rPr>
              <a:t>Explorer</a:t>
            </a:r>
            <a:endParaRPr lang="en-US" sz="1400" i="1" dirty="0">
              <a:solidFill>
                <a:schemeClr val="accent1">
                  <a:lumMod val="75000"/>
                </a:schemeClr>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855" y="2582176"/>
            <a:ext cx="6338288" cy="37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266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Working in the backstage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93897"/>
            <a:ext cx="7924800" cy="443711"/>
          </a:xfrm>
          <a:prstGeom prst="rect">
            <a:avLst/>
          </a:prstGeom>
        </p:spPr>
        <p:txBody>
          <a:bodyPr vert="horz" wrap="square" lIns="0" tIns="12700" rIns="0" bIns="0" rtlCol="0">
            <a:spAutoFit/>
          </a:bodyPr>
          <a:lstStyle/>
          <a:p>
            <a:pPr eaLnBrk="0" hangingPunct="0"/>
            <a:r>
              <a:rPr lang="en-US" sz="1400" dirty="0">
                <a:solidFill>
                  <a:schemeClr val="accent1">
                    <a:lumMod val="75000"/>
                  </a:schemeClr>
                </a:solidFill>
              </a:rPr>
              <a:t>To view any unsaved versions of the current file, such as a Word document, select </a:t>
            </a:r>
            <a:r>
              <a:rPr lang="en-US" sz="1400" b="1" dirty="0">
                <a:solidFill>
                  <a:schemeClr val="accent1">
                    <a:lumMod val="75000"/>
                  </a:schemeClr>
                </a:solidFill>
              </a:rPr>
              <a:t>File </a:t>
            </a:r>
            <a:r>
              <a:rPr lang="en-US" sz="1400" dirty="0">
                <a:solidFill>
                  <a:schemeClr val="accent1">
                    <a:lumMod val="75000"/>
                  </a:schemeClr>
                </a:solidFill>
              </a:rPr>
              <a:t>to open the </a:t>
            </a:r>
            <a:r>
              <a:rPr lang="en-US" sz="1400" b="1" dirty="0">
                <a:solidFill>
                  <a:schemeClr val="accent1">
                    <a:lumMod val="75000"/>
                  </a:schemeClr>
                </a:solidFill>
              </a:rPr>
              <a:t>Backstage</a:t>
            </a:r>
            <a:r>
              <a:rPr lang="en-US" sz="1400" dirty="0">
                <a:solidFill>
                  <a:schemeClr val="accent1">
                    <a:lumMod val="75000"/>
                  </a:schemeClr>
                </a:solidFill>
              </a:rPr>
              <a:t> and then click </a:t>
            </a:r>
            <a:r>
              <a:rPr lang="en-US" sz="1400" b="1" dirty="0">
                <a:solidFill>
                  <a:schemeClr val="accent1">
                    <a:lumMod val="75000"/>
                  </a:schemeClr>
                </a:solidFill>
              </a:rPr>
              <a:t>Info</a:t>
            </a:r>
            <a:r>
              <a:rPr lang="en-US" sz="1400" dirty="0" smtClean="0">
                <a:solidFill>
                  <a:schemeClr val="accent1">
                    <a:lumMod val="75000"/>
                  </a:schemeClr>
                </a:solidFill>
              </a:rPr>
              <a:t>. </a:t>
            </a:r>
            <a:r>
              <a:rPr lang="en-US" sz="1400" dirty="0">
                <a:solidFill>
                  <a:schemeClr val="accent1">
                    <a:lumMod val="75000"/>
                  </a:schemeClr>
                </a:solidFill>
              </a:rPr>
              <a:t>The area of interest in this window is the </a:t>
            </a:r>
            <a:r>
              <a:rPr lang="en-US" sz="1400" b="1" dirty="0">
                <a:solidFill>
                  <a:schemeClr val="accent1">
                    <a:lumMod val="75000"/>
                  </a:schemeClr>
                </a:solidFill>
              </a:rPr>
              <a:t>Manage Document </a:t>
            </a:r>
            <a:r>
              <a:rPr lang="en-US" sz="1400" dirty="0">
                <a:solidFill>
                  <a:schemeClr val="accent1">
                    <a:lumMod val="75000"/>
                  </a:schemeClr>
                </a:solidFill>
              </a:rPr>
              <a:t>area. </a:t>
            </a:r>
          </a:p>
        </p:txBody>
      </p:sp>
      <p:sp>
        <p:nvSpPr>
          <p:cNvPr id="4" name="Rectangle 3"/>
          <p:cNvSpPr/>
          <p:nvPr/>
        </p:nvSpPr>
        <p:spPr>
          <a:xfrm>
            <a:off x="3518537" y="6470748"/>
            <a:ext cx="1755609" cy="307777"/>
          </a:xfrm>
          <a:prstGeom prst="rect">
            <a:avLst/>
          </a:prstGeom>
        </p:spPr>
        <p:txBody>
          <a:bodyPr wrap="none">
            <a:spAutoFit/>
          </a:bodyPr>
          <a:lstStyle/>
          <a:p>
            <a:pPr algn="ctr" eaLnBrk="0" hangingPunct="0"/>
            <a:r>
              <a:rPr lang="en-US" sz="1400" i="1" dirty="0">
                <a:solidFill>
                  <a:schemeClr val="accent1">
                    <a:lumMod val="75000"/>
                  </a:schemeClr>
                </a:solidFill>
              </a:rPr>
              <a:t>The </a:t>
            </a:r>
            <a:r>
              <a:rPr lang="en-US" sz="1400" i="1" dirty="0" smtClean="0">
                <a:solidFill>
                  <a:schemeClr val="accent1">
                    <a:lumMod val="75000"/>
                  </a:schemeClr>
                </a:solidFill>
              </a:rPr>
              <a:t>Word info page</a:t>
            </a:r>
            <a:endParaRPr lang="en-US" sz="1400" i="1" dirty="0">
              <a:solidFill>
                <a:schemeClr val="accent1">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57400"/>
            <a:ext cx="6394963" cy="431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801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Protecting an Office file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600" y="1193897"/>
            <a:ext cx="7924800" cy="1090042"/>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The 365 applications enable you to protect a file (such as a document or workbook) that is shared with other users (particularly users on a network). The </a:t>
            </a:r>
            <a:r>
              <a:rPr lang="en-US" sz="1400" b="1" dirty="0">
                <a:solidFill>
                  <a:schemeClr val="accent1">
                    <a:lumMod val="75000"/>
                  </a:schemeClr>
                </a:solidFill>
              </a:rPr>
              <a:t>Protect Document </a:t>
            </a:r>
            <a:r>
              <a:rPr lang="en-US" sz="1400" dirty="0">
                <a:solidFill>
                  <a:schemeClr val="accent1">
                    <a:lumMod val="75000"/>
                  </a:schemeClr>
                </a:solidFill>
              </a:rPr>
              <a:t>settings help protect the content of the file and can also potentially restrict what can be changed in the document and by whom. To view these options, click the Protect Document button in the </a:t>
            </a:r>
            <a:r>
              <a:rPr lang="en-US" sz="1400" b="1" dirty="0">
                <a:solidFill>
                  <a:schemeClr val="accent1">
                    <a:lumMod val="75000"/>
                  </a:schemeClr>
                </a:solidFill>
              </a:rPr>
              <a:t>Info window</a:t>
            </a:r>
            <a:r>
              <a:rPr lang="en-US" sz="1400" dirty="0">
                <a:solidFill>
                  <a:schemeClr val="accent1">
                    <a:lumMod val="75000"/>
                  </a:schemeClr>
                </a:solidFill>
              </a:rPr>
              <a:t>, as shown in </a:t>
            </a:r>
            <a:r>
              <a:rPr lang="en-US" sz="1400" dirty="0" smtClean="0">
                <a:solidFill>
                  <a:schemeClr val="accent1">
                    <a:lumMod val="75000"/>
                  </a:schemeClr>
                </a:solidFill>
              </a:rPr>
              <a:t>Figure.</a:t>
            </a:r>
            <a:endParaRPr lang="en-US" sz="1400" dirty="0">
              <a:solidFill>
                <a:schemeClr val="accent1">
                  <a:lumMod val="75000"/>
                </a:schemeClr>
              </a:solidFill>
            </a:endParaRPr>
          </a:p>
        </p:txBody>
      </p:sp>
      <p:sp>
        <p:nvSpPr>
          <p:cNvPr id="4" name="Rectangle 3"/>
          <p:cNvSpPr/>
          <p:nvPr/>
        </p:nvSpPr>
        <p:spPr>
          <a:xfrm>
            <a:off x="2281950" y="6415210"/>
            <a:ext cx="4580100" cy="307777"/>
          </a:xfrm>
          <a:prstGeom prst="rect">
            <a:avLst/>
          </a:prstGeom>
        </p:spPr>
        <p:txBody>
          <a:bodyPr wrap="none">
            <a:spAutoFit/>
          </a:bodyPr>
          <a:lstStyle/>
          <a:p>
            <a:pPr algn="ctr" eaLnBrk="0" hangingPunct="0"/>
            <a:r>
              <a:rPr lang="en-US" sz="1400" i="1" dirty="0">
                <a:solidFill>
                  <a:schemeClr val="accent1">
                    <a:lumMod val="75000"/>
                  </a:schemeClr>
                </a:solidFill>
              </a:rPr>
              <a:t>Select a document protection strategy on the Info </a:t>
            </a:r>
            <a:r>
              <a:rPr lang="en-US" sz="1400" i="1" dirty="0" smtClean="0">
                <a:solidFill>
                  <a:schemeClr val="accent1">
                    <a:lumMod val="75000"/>
                  </a:schemeClr>
                </a:solidFill>
              </a:rPr>
              <a:t>page</a:t>
            </a:r>
            <a:endParaRPr lang="en-US" sz="1400" i="1" dirty="0">
              <a:solidFill>
                <a:schemeClr val="accent1">
                  <a:lumMod val="75000"/>
                </a:scheme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418" y="2590800"/>
            <a:ext cx="6821164"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363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Protecting a Office file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676400"/>
            <a:ext cx="7924800" cy="4783361"/>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The following options are available</a:t>
            </a:r>
            <a:r>
              <a:rPr lang="en-US" sz="1400" dirty="0" smtClean="0">
                <a:solidFill>
                  <a:schemeClr val="accent1">
                    <a:lumMod val="75000"/>
                  </a:schemeClr>
                </a:solidFill>
              </a:rPr>
              <a:t>:</a:t>
            </a:r>
          </a:p>
          <a:p>
            <a:pPr algn="just" eaLnBrk="0" hangingPunct="0"/>
            <a:endParaRPr lang="en-US" sz="1400" dirty="0">
              <a:solidFill>
                <a:schemeClr val="accent1">
                  <a:lumMod val="75000"/>
                </a:schemeClr>
              </a:solidFill>
            </a:endParaRPr>
          </a:p>
          <a:p>
            <a:pPr marL="285750" lvl="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Always Open Read-Only: </a:t>
            </a:r>
            <a:r>
              <a:rPr lang="en-US" sz="1400" dirty="0">
                <a:solidFill>
                  <a:schemeClr val="accent1">
                    <a:lumMod val="75000"/>
                  </a:schemeClr>
                </a:solidFill>
              </a:rPr>
              <a:t>When you choose this option, documents you share are opened in read-only mode. This feature is primarily designed to keep users from </a:t>
            </a:r>
            <a:r>
              <a:rPr lang="en-US" sz="1400" dirty="0" smtClean="0">
                <a:solidFill>
                  <a:schemeClr val="accent1">
                    <a:lumMod val="75000"/>
                  </a:schemeClr>
                </a:solidFill>
              </a:rPr>
              <a:t>making </a:t>
            </a:r>
            <a:r>
              <a:rPr lang="en-US" sz="1400" dirty="0">
                <a:solidFill>
                  <a:schemeClr val="accent1">
                    <a:lumMod val="75000"/>
                  </a:schemeClr>
                </a:solidFill>
              </a:rPr>
              <a:t>changes to a file upon first inspection.</a:t>
            </a:r>
          </a:p>
          <a:p>
            <a:pPr marL="285750" lvl="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Encrypt With Password: </a:t>
            </a:r>
            <a:r>
              <a:rPr lang="en-US" sz="1400" dirty="0">
                <a:solidFill>
                  <a:schemeClr val="accent1">
                    <a:lumMod val="75000"/>
                  </a:schemeClr>
                </a:solidFill>
              </a:rPr>
              <a:t>The file is encrypted and protected with a password. When you select this option, you are required to enter a password for the file. Only users with the password can open the file.</a:t>
            </a:r>
          </a:p>
          <a:p>
            <a:pPr marL="285750" lvl="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Restrict Editing: </a:t>
            </a:r>
            <a:r>
              <a:rPr lang="en-US" sz="1400" dirty="0">
                <a:solidFill>
                  <a:schemeClr val="accent1">
                    <a:lumMod val="75000"/>
                  </a:schemeClr>
                </a:solidFill>
              </a:rPr>
              <a:t>This command opens the Restrict Formatting and Editing task pane in the document, presentation, or worksheet window. You can restrict formatting to a </a:t>
            </a:r>
            <a:r>
              <a:rPr lang="en-US" sz="1400" dirty="0" smtClean="0">
                <a:solidFill>
                  <a:schemeClr val="accent1">
                    <a:lumMod val="75000"/>
                  </a:schemeClr>
                </a:solidFill>
              </a:rPr>
              <a:t>selection </a:t>
            </a:r>
            <a:r>
              <a:rPr lang="en-US" sz="1400" dirty="0">
                <a:solidFill>
                  <a:schemeClr val="accent1">
                    <a:lumMod val="75000"/>
                  </a:schemeClr>
                </a:solidFill>
              </a:rPr>
              <a:t>of styles and specify editing restrictions for the document, including making the document read-only</a:t>
            </a:r>
            <a:r>
              <a:rPr lang="en-US" sz="1400" dirty="0" smtClean="0">
                <a:solidFill>
                  <a:schemeClr val="accent1">
                    <a:lumMod val="75000"/>
                  </a:schemeClr>
                </a:solidFill>
              </a:rPr>
              <a:t>. </a:t>
            </a:r>
          </a:p>
          <a:p>
            <a:pPr marL="285750" lvl="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Restrict </a:t>
            </a:r>
            <a:r>
              <a:rPr lang="en-US" sz="1400" b="1" dirty="0">
                <a:solidFill>
                  <a:schemeClr val="accent1">
                    <a:lumMod val="75000"/>
                  </a:schemeClr>
                </a:solidFill>
              </a:rPr>
              <a:t>Access: </a:t>
            </a:r>
            <a:r>
              <a:rPr lang="en-US" sz="1400" dirty="0">
                <a:solidFill>
                  <a:schemeClr val="accent1">
                    <a:lumMod val="75000"/>
                  </a:schemeClr>
                </a:solidFill>
              </a:rPr>
              <a:t>This option enables you to take advantage of a Digital Rights </a:t>
            </a:r>
            <a:r>
              <a:rPr lang="en-US" sz="1400" dirty="0" smtClean="0">
                <a:solidFill>
                  <a:schemeClr val="accent1">
                    <a:lumMod val="75000"/>
                  </a:schemeClr>
                </a:solidFill>
              </a:rPr>
              <a:t>Management </a:t>
            </a:r>
            <a:r>
              <a:rPr lang="en-US" sz="1400" dirty="0">
                <a:solidFill>
                  <a:schemeClr val="accent1">
                    <a:lumMod val="75000"/>
                  </a:schemeClr>
                </a:solidFill>
              </a:rPr>
              <a:t>server. This type of service allows you to assign users different permission levels for the file</a:t>
            </a:r>
            <a:r>
              <a:rPr lang="en-US" sz="1400" dirty="0" smtClean="0">
                <a:solidFill>
                  <a:schemeClr val="accent1">
                    <a:lumMod val="75000"/>
                  </a:schemeClr>
                </a:solidFill>
              </a:rPr>
              <a:t>. </a:t>
            </a:r>
          </a:p>
          <a:p>
            <a:pPr marL="285750" lvl="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Add </a:t>
            </a:r>
            <a:r>
              <a:rPr lang="en-US" sz="1400" b="1" dirty="0">
                <a:solidFill>
                  <a:schemeClr val="accent1">
                    <a:lumMod val="75000"/>
                  </a:schemeClr>
                </a:solidFill>
              </a:rPr>
              <a:t>A Digital Signature: </a:t>
            </a:r>
            <a:r>
              <a:rPr lang="en-US" sz="1400" dirty="0">
                <a:solidFill>
                  <a:schemeClr val="accent1">
                    <a:lumMod val="75000"/>
                  </a:schemeClr>
                </a:solidFill>
              </a:rPr>
              <a:t>You can digitally sign a file to prove its authenticity. Signing a file digitally requires that you obtain a digital certificate. A certificate authority can </a:t>
            </a:r>
            <a:r>
              <a:rPr lang="en-US" sz="1400" dirty="0" smtClean="0">
                <a:solidFill>
                  <a:schemeClr val="accent1">
                    <a:lumMod val="75000"/>
                  </a:schemeClr>
                </a:solidFill>
              </a:rPr>
              <a:t>provide </a:t>
            </a:r>
            <a:r>
              <a:rPr lang="en-US" sz="1400" dirty="0">
                <a:solidFill>
                  <a:schemeClr val="accent1">
                    <a:lumMod val="75000"/>
                  </a:schemeClr>
                </a:solidFill>
              </a:rPr>
              <a:t>digital certificates</a:t>
            </a:r>
            <a:r>
              <a:rPr lang="en-US" sz="1400" dirty="0" smtClean="0">
                <a:solidFill>
                  <a:schemeClr val="accent1">
                    <a:lumMod val="75000"/>
                  </a:schemeClr>
                </a:solidFill>
              </a:rPr>
              <a:t>. </a:t>
            </a:r>
          </a:p>
          <a:p>
            <a:pPr marL="285750" lvl="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Mark </a:t>
            </a:r>
            <a:r>
              <a:rPr lang="en-US" sz="1400" b="1" dirty="0">
                <a:solidFill>
                  <a:schemeClr val="accent1">
                    <a:lumMod val="75000"/>
                  </a:schemeClr>
                </a:solidFill>
              </a:rPr>
              <a:t>As Final: </a:t>
            </a:r>
            <a:r>
              <a:rPr lang="en-US" sz="1400" dirty="0">
                <a:solidFill>
                  <a:schemeClr val="accent1">
                    <a:lumMod val="75000"/>
                  </a:schemeClr>
                </a:solidFill>
              </a:rPr>
              <a:t>This command marks the file as final and makes the file read-only. All editing commands for the file are disabled; however, any user opening the document can remove the Mark As Final setting in the Backstage.</a:t>
            </a:r>
          </a:p>
          <a:p>
            <a:pPr marL="285750" lvl="0" indent="-285750" algn="just" eaLnBrk="0" hangingPunct="0">
              <a:spcAft>
                <a:spcPts val="600"/>
              </a:spcAft>
              <a:buFont typeface="Arial" panose="020B0604020202020204" pitchFamily="34" charset="0"/>
              <a:buChar char="•"/>
            </a:pPr>
            <a:endParaRPr lang="en-US" sz="1400" dirty="0">
              <a:solidFill>
                <a:schemeClr val="accent1">
                  <a:lumMod val="75000"/>
                </a:schemeClr>
              </a:solidFill>
            </a:endParaRPr>
          </a:p>
        </p:txBody>
      </p:sp>
    </p:spTree>
    <p:extLst>
      <p:ext uri="{BB962C8B-B14F-4D97-AF65-F5344CB8AC3E}">
        <p14:creationId xmlns:p14="http://schemas.microsoft.com/office/powerpoint/2010/main" val="1992315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Working with the ribbon</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4475584"/>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ribbon tabs provide a results-driven grouping of application commands that places closely related commands into speciﬁc groups. Accessing ribbon commands is just a matter of selecting the appropriate ribbon tab and then accessing the command you want from a group on that tab</a:t>
            </a:r>
            <a:r>
              <a:rPr lang="en-US" sz="1400" dirty="0" smtClean="0">
                <a:solidFill>
                  <a:schemeClr val="accent1">
                    <a:lumMod val="75000"/>
                  </a:schemeClr>
                </a:solidFill>
              </a:rPr>
              <a:t>.</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 </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The ribbon Display Options</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 button gives you three options for dealing with the </a:t>
            </a:r>
            <a:r>
              <a:rPr lang="en-US" altLang="en-US" sz="1400" dirty="0" smtClean="0">
                <a:solidFill>
                  <a:schemeClr val="accent1">
                    <a:lumMod val="75000"/>
                  </a:schemeClr>
                </a:solidFill>
                <a:ea typeface="Times New Roman" panose="02020603050405020304" pitchFamily="18" charset="0"/>
                <a:cs typeface="Trebuchet MS" panose="020B0603020202020204" pitchFamily="34" charset="0"/>
              </a:rPr>
              <a:t>ribbon:</a:t>
            </a:r>
          </a:p>
          <a:p>
            <a:pPr algn="just" eaLnBrk="0" hangingPunct="0"/>
            <a:endParaRPr lang="en-US" altLang="en-US" sz="1400" b="1" dirty="0">
              <a:solidFill>
                <a:schemeClr val="accent1">
                  <a:lumMod val="75000"/>
                </a:schemeClr>
              </a:solidFill>
              <a:ea typeface="Times New Roman" panose="02020603050405020304" pitchFamily="18" charset="0"/>
              <a:cs typeface="Trebuchet MS" panose="020B0603020202020204" pitchFamily="34" charset="0"/>
            </a:endParaRPr>
          </a:p>
          <a:p>
            <a:pPr marL="285750" indent="-285750" algn="just" eaLnBrk="0" hangingPunct="0">
              <a:spcAft>
                <a:spcPts val="600"/>
              </a:spcAft>
              <a:buFont typeface="Arial" panose="020B0604020202020204" pitchFamily="34" charset="0"/>
              <a:buChar char="•"/>
            </a:pPr>
            <a:r>
              <a:rPr lang="en-US" altLang="en-US" sz="1400" b="1" dirty="0" smtClean="0">
                <a:solidFill>
                  <a:schemeClr val="accent1">
                    <a:lumMod val="75000"/>
                  </a:schemeClr>
                </a:solidFill>
                <a:ea typeface="Times New Roman" panose="02020603050405020304" pitchFamily="18" charset="0"/>
                <a:cs typeface="Trebuchet MS" panose="020B0603020202020204" pitchFamily="34" charset="0"/>
              </a:rPr>
              <a:t>Auto-Hide </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Ribbon: </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This option hides the ribbon. </a:t>
            </a:r>
            <a:r>
              <a:rPr lang="en-US" altLang="en-US" sz="1400" dirty="0" smtClean="0">
                <a:solidFill>
                  <a:schemeClr val="accent1">
                    <a:lumMod val="75000"/>
                  </a:schemeClr>
                </a:solidFill>
                <a:ea typeface="Times New Roman" panose="02020603050405020304" pitchFamily="18" charset="0"/>
                <a:cs typeface="Trebuchet MS" panose="020B0603020202020204" pitchFamily="34" charset="0"/>
              </a:rPr>
              <a:t>You </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can access the ribbon by clicking at the top of the application window</a:t>
            </a:r>
            <a:r>
              <a:rPr lang="en-US" altLang="en-US" sz="1400" dirty="0" smtClean="0">
                <a:solidFill>
                  <a:schemeClr val="accent1">
                    <a:lumMod val="75000"/>
                  </a:schemeClr>
                </a:solidFill>
                <a:ea typeface="Times New Roman" panose="02020603050405020304" pitchFamily="18" charset="0"/>
                <a:cs typeface="Trebuchet MS" panose="020B0603020202020204" pitchFamily="34" charset="0"/>
              </a:rPr>
              <a:t>.</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 </a:t>
            </a:r>
            <a:endParaRPr lang="en-US" altLang="en-US" sz="1400" b="1" dirty="0" smtClean="0">
              <a:solidFill>
                <a:schemeClr val="accent1">
                  <a:lumMod val="75000"/>
                </a:schemeClr>
              </a:solidFill>
              <a:ea typeface="Times New Roman" panose="02020603050405020304" pitchFamily="18" charset="0"/>
              <a:cs typeface="Trebuchet MS" panose="020B0603020202020204" pitchFamily="34" charset="0"/>
            </a:endParaRPr>
          </a:p>
          <a:p>
            <a:pPr marL="285750" indent="-285750" algn="just" eaLnBrk="0" hangingPunct="0">
              <a:spcAft>
                <a:spcPts val="600"/>
              </a:spcAft>
              <a:buFont typeface="Arial" panose="020B0604020202020204" pitchFamily="34" charset="0"/>
              <a:buChar char="•"/>
            </a:pPr>
            <a:r>
              <a:rPr lang="en-US" altLang="en-US" sz="1400" b="1" dirty="0" smtClean="0">
                <a:solidFill>
                  <a:schemeClr val="accent1">
                    <a:lumMod val="75000"/>
                  </a:schemeClr>
                </a:solidFill>
                <a:ea typeface="Times New Roman" panose="02020603050405020304" pitchFamily="18" charset="0"/>
                <a:cs typeface="Trebuchet MS" panose="020B0603020202020204" pitchFamily="34" charset="0"/>
              </a:rPr>
              <a:t>Show </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Tabs: </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This option shows the ribbon tabs only. Click a tab to view the associated commands</a:t>
            </a:r>
            <a:r>
              <a:rPr lang="en-US" altLang="en-US" sz="1400" dirty="0" smtClean="0">
                <a:solidFill>
                  <a:schemeClr val="accent1">
                    <a:lumMod val="75000"/>
                  </a:schemeClr>
                </a:solidFill>
                <a:ea typeface="Times New Roman" panose="02020603050405020304" pitchFamily="18" charset="0"/>
                <a:cs typeface="Trebuchet MS" panose="020B0603020202020204" pitchFamily="34" charset="0"/>
              </a:rPr>
              <a:t>.</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 </a:t>
            </a:r>
            <a:endParaRPr lang="en-US" altLang="en-US" sz="1400" b="1" dirty="0" smtClean="0">
              <a:solidFill>
                <a:schemeClr val="accent1">
                  <a:lumMod val="75000"/>
                </a:schemeClr>
              </a:solidFill>
              <a:ea typeface="Times New Roman" panose="02020603050405020304" pitchFamily="18" charset="0"/>
              <a:cs typeface="Trebuchet MS" panose="020B0603020202020204" pitchFamily="34" charset="0"/>
            </a:endParaRPr>
          </a:p>
          <a:p>
            <a:pPr marL="285750" indent="-285750" algn="just" eaLnBrk="0" hangingPunct="0">
              <a:spcAft>
                <a:spcPts val="600"/>
              </a:spcAft>
              <a:buFont typeface="Arial" panose="020B0604020202020204" pitchFamily="34" charset="0"/>
              <a:buChar char="•"/>
            </a:pPr>
            <a:r>
              <a:rPr lang="en-US" altLang="en-US" sz="1400" b="1" dirty="0" smtClean="0">
                <a:solidFill>
                  <a:schemeClr val="accent1">
                    <a:lumMod val="75000"/>
                  </a:schemeClr>
                </a:solidFill>
                <a:ea typeface="Times New Roman" panose="02020603050405020304" pitchFamily="18" charset="0"/>
                <a:cs typeface="Trebuchet MS" panose="020B0603020202020204" pitchFamily="34" charset="0"/>
              </a:rPr>
              <a:t>Show </a:t>
            </a:r>
            <a:r>
              <a:rPr lang="en-US" altLang="en-US" sz="1400" b="1" dirty="0">
                <a:solidFill>
                  <a:schemeClr val="accent1">
                    <a:lumMod val="75000"/>
                  </a:schemeClr>
                </a:solidFill>
                <a:ea typeface="Times New Roman" panose="02020603050405020304" pitchFamily="18" charset="0"/>
                <a:cs typeface="Trebuchet MS" panose="020B0603020202020204" pitchFamily="34" charset="0"/>
              </a:rPr>
              <a:t>Tabs And Commands: </a:t>
            </a:r>
            <a:r>
              <a:rPr lang="en-US" altLang="en-US" sz="1400" dirty="0">
                <a:solidFill>
                  <a:schemeClr val="accent1">
                    <a:lumMod val="75000"/>
                  </a:schemeClr>
                </a:solidFill>
                <a:ea typeface="Times New Roman" panose="02020603050405020304" pitchFamily="18" charset="0"/>
                <a:cs typeface="Trebuchet MS" panose="020B0603020202020204" pitchFamily="34" charset="0"/>
              </a:rPr>
              <a:t>This option is the default setting and shows the entire ribbon, including the tabs and the commands available on the currently selected tab.</a:t>
            </a:r>
            <a:endParaRPr lang="en-US" altLang="en-US" sz="1400" dirty="0">
              <a:solidFill>
                <a:schemeClr val="accent1">
                  <a:lumMod val="75000"/>
                </a:schemeClr>
              </a:solidFill>
            </a:endParaRPr>
          </a:p>
          <a:p>
            <a:pPr algn="just" eaLnBrk="0" hangingPunct="0"/>
            <a:endParaRPr lang="en-US" altLang="en-US" sz="1400" dirty="0">
              <a:solidFill>
                <a:schemeClr val="accent1">
                  <a:lumMod val="75000"/>
                </a:schemeClr>
              </a:solidFill>
            </a:endParaRPr>
          </a:p>
          <a:p>
            <a:pPr algn="just" eaLnBrk="0" hangingPunct="0"/>
            <a:endParaRPr lang="en-US" altLang="en-US" sz="1400" dirty="0">
              <a:solidFill>
                <a:schemeClr val="accent1">
                  <a:lumMod val="75000"/>
                </a:schemeClr>
              </a:solidFill>
            </a:endParaRPr>
          </a:p>
          <a:p>
            <a:pPr algn="just" eaLnBrk="0" hangingPunct="0"/>
            <a:endParaRPr lang="en-US" altLang="en-US" sz="700" dirty="0">
              <a:latin typeface="Arial" panose="020B0604020202020204" pitchFamily="34" charset="0"/>
            </a:endParaRPr>
          </a:p>
          <a:p>
            <a:pPr algn="just" eaLnBrk="0" hangingPunct="0"/>
            <a:endParaRPr lang="en-US" sz="1400" dirty="0" smtClean="0">
              <a:solidFill>
                <a:schemeClr val="accent1">
                  <a:lumMod val="75000"/>
                </a:schemeClr>
              </a:solidFill>
            </a:endParaRPr>
          </a:p>
          <a:p>
            <a:pPr eaLnBrk="0" hangingPunct="0"/>
            <a:endParaRPr lang="en-US" dirty="0"/>
          </a:p>
          <a:p>
            <a:pPr eaLnBrk="0" hangingPunct="0"/>
            <a:endParaRPr lang="en-US" dirty="0" smtClean="0"/>
          </a:p>
          <a:p>
            <a:pPr eaLnBrk="0" hangingPunct="0"/>
            <a:endParaRPr lang="en-US" dirty="0" smtClean="0"/>
          </a:p>
          <a:p>
            <a:pPr eaLnBrk="0" hangingPunct="0"/>
            <a:endParaRPr lang="en-US" dirty="0"/>
          </a:p>
        </p:txBody>
      </p:sp>
      <p:pic>
        <p:nvPicPr>
          <p:cNvPr id="4" name="Picture 3"/>
          <p:cNvPicPr>
            <a:picLocks noChangeAspect="1"/>
          </p:cNvPicPr>
          <p:nvPr/>
        </p:nvPicPr>
        <p:blipFill rotWithShape="1">
          <a:blip r:embed="rId2"/>
          <a:srcRect b="19578"/>
          <a:stretch/>
        </p:blipFill>
        <p:spPr>
          <a:xfrm>
            <a:off x="2057400" y="3984433"/>
            <a:ext cx="5410200" cy="2873567"/>
          </a:xfrm>
          <a:prstGeom prst="rect">
            <a:avLst/>
          </a:prstGeom>
        </p:spPr>
      </p:pic>
    </p:spTree>
    <p:extLst>
      <p:ext uri="{BB962C8B-B14F-4D97-AF65-F5344CB8AC3E}">
        <p14:creationId xmlns:p14="http://schemas.microsoft.com/office/powerpoint/2010/main" val="1975847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Customizing the ribbon</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402" y="1143000"/>
            <a:ext cx="8077198" cy="1767150"/>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Each Options window provides an options list on the left side of the window. To work with the ribbon, select Customize </a:t>
            </a:r>
            <a:r>
              <a:rPr lang="en-US" sz="1400" dirty="0" smtClean="0">
                <a:solidFill>
                  <a:schemeClr val="accent1">
                    <a:lumMod val="75000"/>
                  </a:schemeClr>
                </a:solidFill>
              </a:rPr>
              <a:t>ribbon (</a:t>
            </a:r>
            <a:r>
              <a:rPr lang="en-US" sz="1400" b="1" dirty="0" smtClean="0">
                <a:solidFill>
                  <a:schemeClr val="accent1">
                    <a:lumMod val="75000"/>
                  </a:schemeClr>
                </a:solidFill>
              </a:rPr>
              <a:t>File – Options – Customize Ribbon</a:t>
            </a:r>
            <a:r>
              <a:rPr lang="en-US" sz="1400" dirty="0" smtClean="0">
                <a:solidFill>
                  <a:schemeClr val="accent1">
                    <a:lumMod val="75000"/>
                  </a:schemeClr>
                </a:solidFill>
              </a:rPr>
              <a:t>). </a:t>
            </a:r>
            <a:endParaRPr lang="en-US" altLang="en-US" sz="1400" dirty="0">
              <a:solidFill>
                <a:schemeClr val="accent1">
                  <a:lumMod val="75000"/>
                </a:schemeClr>
              </a:solidFill>
            </a:endParaRPr>
          </a:p>
          <a:p>
            <a:pPr algn="just" eaLnBrk="0" hangingPunct="0"/>
            <a:endParaRPr lang="en-US" sz="1400" dirty="0" smtClean="0">
              <a:solidFill>
                <a:schemeClr val="accent1">
                  <a:lumMod val="75000"/>
                </a:schemeClr>
              </a:solidFill>
            </a:endParaRPr>
          </a:p>
          <a:p>
            <a:pPr eaLnBrk="0" hangingPunct="0"/>
            <a:endParaRPr lang="en-US" dirty="0"/>
          </a:p>
          <a:p>
            <a:pPr eaLnBrk="0" hangingPunct="0"/>
            <a:endParaRPr lang="en-US" dirty="0" smtClean="0"/>
          </a:p>
          <a:p>
            <a:pPr eaLnBrk="0" hangingPunct="0"/>
            <a:endParaRPr lang="en-US" dirty="0" smtClean="0"/>
          </a:p>
          <a:p>
            <a:pPr eaLnBrk="0" hangingPunct="0"/>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523875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33402" y="6335085"/>
            <a:ext cx="8077198" cy="307777"/>
          </a:xfrm>
          <a:prstGeom prst="rect">
            <a:avLst/>
          </a:prstGeom>
        </p:spPr>
        <p:txBody>
          <a:bodyPr wrap="square">
            <a:spAutoFit/>
          </a:bodyPr>
          <a:lstStyle/>
          <a:p>
            <a:pPr algn="ctr"/>
            <a:r>
              <a:rPr lang="en-US" sz="1400"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The Word Options window with Customize Ribbon selected</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7884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Customizing the Quick Access Toolbar</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399" y="1143000"/>
            <a:ext cx="8077200" cy="1305486"/>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You </a:t>
            </a:r>
            <a:r>
              <a:rPr lang="en-US" sz="1400" dirty="0">
                <a:solidFill>
                  <a:schemeClr val="accent1">
                    <a:lumMod val="75000"/>
                  </a:schemeClr>
                </a:solidFill>
              </a:rPr>
              <a:t>can also add commands to the Quick Access Toolbar, which resides in the upper left of the Oﬃce application windows. Click the Customize Quick Access Toolbar button to the right of the Quick Access Toolbar to access the Customize menu. When you want to add a command button to the toolbar, select a command on the menu. A check mark appears to the left of the command, and the command button is placed on the Quick Access Toolbar. You can also remove any command </a:t>
            </a:r>
            <a:r>
              <a:rPr lang="en-US" sz="1400" dirty="0" smtClean="0">
                <a:solidFill>
                  <a:schemeClr val="accent1">
                    <a:lumMod val="75000"/>
                  </a:schemeClr>
                </a:solidFill>
              </a:rPr>
              <a:t>button from </a:t>
            </a:r>
            <a:r>
              <a:rPr lang="en-US" sz="1400" dirty="0">
                <a:solidFill>
                  <a:schemeClr val="accent1">
                    <a:lumMod val="75000"/>
                  </a:schemeClr>
                </a:solidFill>
              </a:rPr>
              <a:t>the toolbar by deselecting it on the </a:t>
            </a:r>
            <a:r>
              <a:rPr lang="en-US" sz="1400" dirty="0" smtClean="0">
                <a:solidFill>
                  <a:schemeClr val="accent1">
                    <a:lumMod val="75000"/>
                  </a:schemeClr>
                </a:solidFill>
              </a:rPr>
              <a:t>menu</a:t>
            </a:r>
            <a:r>
              <a:rPr lang="en-US" sz="1400" dirty="0">
                <a:solidFill>
                  <a:schemeClr val="accent1">
                    <a:lumMod val="75000"/>
                  </a:schemeClr>
                </a:solidFill>
              </a:rPr>
              <a:t> </a:t>
            </a:r>
            <a:r>
              <a:rPr lang="en-US" sz="1400" dirty="0" smtClean="0">
                <a:solidFill>
                  <a:schemeClr val="accent1">
                    <a:lumMod val="75000"/>
                  </a:schemeClr>
                </a:solidFill>
              </a:rPr>
              <a:t>(</a:t>
            </a:r>
            <a:r>
              <a:rPr lang="en-US" sz="1400" b="1" dirty="0" smtClean="0">
                <a:solidFill>
                  <a:schemeClr val="accent1">
                    <a:lumMod val="75000"/>
                  </a:schemeClr>
                </a:solidFill>
              </a:rPr>
              <a:t>File – Options – Quick Access Toolbar</a:t>
            </a:r>
            <a:r>
              <a:rPr lang="en-US" sz="1400" dirty="0" smtClean="0">
                <a:solidFill>
                  <a:schemeClr val="accent1">
                    <a:lumMod val="75000"/>
                  </a:schemeClr>
                </a:solidFill>
              </a:rPr>
              <a:t>).</a:t>
            </a:r>
            <a:endParaRPr lang="en-US" sz="1400" dirty="0">
              <a:solidFill>
                <a:schemeClr val="accent1">
                  <a:lumMod val="75000"/>
                </a:schemeClr>
              </a:solidFill>
            </a:endParaRPr>
          </a:p>
        </p:txBody>
      </p:sp>
      <p:sp>
        <p:nvSpPr>
          <p:cNvPr id="4" name="Rectangle 3"/>
          <p:cNvSpPr/>
          <p:nvPr/>
        </p:nvSpPr>
        <p:spPr>
          <a:xfrm>
            <a:off x="2098919" y="6474023"/>
            <a:ext cx="4946161" cy="307777"/>
          </a:xfrm>
          <a:prstGeom prst="rect">
            <a:avLst/>
          </a:prstGeom>
        </p:spPr>
        <p:txBody>
          <a:bodyPr wrap="none">
            <a:spAutoFit/>
          </a:bodyPr>
          <a:lstStyle/>
          <a:p>
            <a:pPr algn="ctr" eaLnBrk="0" hangingPunct="0"/>
            <a:r>
              <a:rPr lang="en-US" sz="1400" i="1" dirty="0">
                <a:solidFill>
                  <a:schemeClr val="accent1">
                    <a:lumMod val="75000"/>
                  </a:schemeClr>
                </a:solidFill>
              </a:rPr>
              <a:t>Customize The Quick Access Toolbar in the Options window</a:t>
            </a:r>
          </a:p>
        </p:txBody>
      </p:sp>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611" y="2743200"/>
            <a:ext cx="5438776" cy="367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878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Customizing the status bar</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397" y="1447800"/>
            <a:ext cx="8077200" cy="1305486"/>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Oﬃce applications’ status bar is customizable, allowing you to determine what kind of information it provides. </a:t>
            </a:r>
            <a:r>
              <a:rPr lang="en-US" sz="1400" b="1" dirty="0" smtClean="0">
                <a:solidFill>
                  <a:schemeClr val="accent1">
                    <a:lumMod val="75000"/>
                  </a:schemeClr>
                </a:solidFill>
              </a:rPr>
              <a:t>Zoom tools </a:t>
            </a:r>
            <a:r>
              <a:rPr lang="en-US" sz="1400" dirty="0">
                <a:solidFill>
                  <a:schemeClr val="accent1">
                    <a:lumMod val="75000"/>
                  </a:schemeClr>
                </a:solidFill>
              </a:rPr>
              <a:t>are on the right side of the status bar and let you control your view of your document in the application window.</a:t>
            </a:r>
          </a:p>
          <a:p>
            <a:pPr algn="just" eaLnBrk="0" hangingPunct="0"/>
            <a:r>
              <a:rPr lang="en-US" sz="1400" dirty="0" smtClean="0">
                <a:solidFill>
                  <a:schemeClr val="accent1">
                    <a:lumMod val="75000"/>
                  </a:schemeClr>
                </a:solidFill>
              </a:rPr>
              <a:t>You </a:t>
            </a:r>
            <a:r>
              <a:rPr lang="en-US" sz="1400" dirty="0">
                <a:solidFill>
                  <a:schemeClr val="accent1">
                    <a:lumMod val="75000"/>
                  </a:schemeClr>
                </a:solidFill>
              </a:rPr>
              <a:t>can also place options on the status bar that perform an action when you click them. For example, in Word, you can add </a:t>
            </a:r>
            <a:r>
              <a:rPr lang="en-US" sz="1400" b="1" dirty="0">
                <a:solidFill>
                  <a:schemeClr val="accent1">
                    <a:lumMod val="75000"/>
                  </a:schemeClr>
                </a:solidFill>
              </a:rPr>
              <a:t>Word Count </a:t>
            </a:r>
            <a:r>
              <a:rPr lang="en-US" sz="1400" dirty="0">
                <a:solidFill>
                  <a:schemeClr val="accent1">
                    <a:lumMod val="75000"/>
                  </a:schemeClr>
                </a:solidFill>
              </a:rPr>
              <a:t>to the status bar and use it to quickly open the Word Count dialog box and view the statistics for the document. </a:t>
            </a:r>
          </a:p>
        </p:txBody>
      </p:sp>
      <p:sp>
        <p:nvSpPr>
          <p:cNvPr id="4" name="Rectangle 3"/>
          <p:cNvSpPr/>
          <p:nvPr/>
        </p:nvSpPr>
        <p:spPr>
          <a:xfrm>
            <a:off x="3434506" y="6474023"/>
            <a:ext cx="2274982" cy="307777"/>
          </a:xfrm>
          <a:prstGeom prst="rect">
            <a:avLst/>
          </a:prstGeom>
        </p:spPr>
        <p:txBody>
          <a:bodyPr wrap="none">
            <a:spAutoFit/>
          </a:bodyPr>
          <a:lstStyle/>
          <a:p>
            <a:pPr algn="ctr" eaLnBrk="0" hangingPunct="0"/>
            <a:r>
              <a:rPr lang="en-US" sz="1400" i="1" dirty="0">
                <a:solidFill>
                  <a:schemeClr val="accent1">
                    <a:lumMod val="75000"/>
                  </a:schemeClr>
                </a:solidFill>
              </a:rPr>
              <a:t>Customize </a:t>
            </a:r>
            <a:r>
              <a:rPr lang="en-US" sz="1400" i="1" dirty="0" smtClean="0">
                <a:solidFill>
                  <a:schemeClr val="accent1">
                    <a:lumMod val="75000"/>
                  </a:schemeClr>
                </a:solidFill>
              </a:rPr>
              <a:t>The Status Bar</a:t>
            </a:r>
            <a:endParaRPr lang="en-US" sz="1400" i="1" dirty="0">
              <a:solidFill>
                <a:schemeClr val="accent1">
                  <a:lumMod val="75000"/>
                </a:schemeClr>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00400"/>
            <a:ext cx="5545446"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48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28600"/>
            <a:ext cx="9144000" cy="523220"/>
          </a:xfrm>
          <a:prstGeom prst="rect">
            <a:avLst/>
          </a:prstGeom>
          <a:solidFill>
            <a:schemeClr val="bg1">
              <a:lumMod val="95000"/>
            </a:schemeClr>
          </a:solidFill>
        </p:spPr>
        <p:txBody>
          <a:bodyPr wrap="square">
            <a:spAutoFit/>
          </a:bodyPr>
          <a:lstStyle/>
          <a:p>
            <a:pPr algn="ctr"/>
            <a:r>
              <a:rPr lang="en-US" sz="1400" i="1" dirty="0">
                <a:solidFill>
                  <a:schemeClr val="accent1">
                    <a:lumMod val="75000"/>
                  </a:schemeClr>
                </a:solidFill>
              </a:rPr>
              <a:t>Based on the </a:t>
            </a:r>
            <a:r>
              <a:rPr lang="en-US" sz="1400" i="1" dirty="0" smtClean="0">
                <a:solidFill>
                  <a:schemeClr val="accent1">
                    <a:lumMod val="75000"/>
                  </a:schemeClr>
                </a:solidFill>
              </a:rPr>
              <a:t>textbook: </a:t>
            </a:r>
            <a:endParaRPr lang="en-US" sz="1400" i="1" dirty="0">
              <a:solidFill>
                <a:schemeClr val="accent1">
                  <a:lumMod val="75000"/>
                </a:schemeClr>
              </a:solidFill>
            </a:endParaRPr>
          </a:p>
          <a:p>
            <a:pPr algn="ctr"/>
            <a:r>
              <a:rPr lang="en-US" sz="1400" dirty="0">
                <a:solidFill>
                  <a:schemeClr val="accent1">
                    <a:lumMod val="75000"/>
                  </a:schemeClr>
                </a:solidFill>
              </a:rPr>
              <a:t>Microsoft Office Inside Out (Office 2021 and Microsoft 365), J. </a:t>
            </a:r>
            <a:r>
              <a:rPr lang="en-US" sz="1400" dirty="0" err="1">
                <a:solidFill>
                  <a:schemeClr val="accent1">
                    <a:lumMod val="75000"/>
                  </a:schemeClr>
                </a:solidFill>
              </a:rPr>
              <a:t>Habraken</a:t>
            </a:r>
            <a:r>
              <a:rPr lang="en-US" sz="1400" dirty="0">
                <a:solidFill>
                  <a:schemeClr val="accent1">
                    <a:lumMod val="75000"/>
                  </a:schemeClr>
                </a:solidFill>
              </a:rPr>
              <a:t>, Pearson Education, Inc., 2022. </a:t>
            </a:r>
          </a:p>
        </p:txBody>
      </p:sp>
      <p:pic>
        <p:nvPicPr>
          <p:cNvPr id="2" name="Picture 1"/>
          <p:cNvPicPr>
            <a:picLocks noChangeAspect="1"/>
          </p:cNvPicPr>
          <p:nvPr/>
        </p:nvPicPr>
        <p:blipFill>
          <a:blip r:embed="rId2"/>
          <a:stretch>
            <a:fillRect/>
          </a:stretch>
        </p:blipFill>
        <p:spPr>
          <a:xfrm>
            <a:off x="0" y="2133599"/>
            <a:ext cx="9143999" cy="3457575"/>
          </a:xfrm>
          <a:prstGeom prst="rect">
            <a:avLst/>
          </a:prstGeom>
        </p:spPr>
      </p:pic>
    </p:spTree>
    <p:extLst>
      <p:ext uri="{BB962C8B-B14F-4D97-AF65-F5344CB8AC3E}">
        <p14:creationId xmlns:p14="http://schemas.microsoft.com/office/powerpoint/2010/main" val="1736608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Configuring applications options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533399" y="1143000"/>
            <a:ext cx="8077200" cy="1736373"/>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Microsoft </a:t>
            </a:r>
            <a:r>
              <a:rPr lang="en-US" sz="1400" dirty="0">
                <a:solidFill>
                  <a:schemeClr val="accent1">
                    <a:lumMod val="75000"/>
                  </a:schemeClr>
                </a:solidFill>
              </a:rPr>
              <a:t>has done a good job of making the tools for conﬁguring the various Oﬃce members extremely  consistent  across  the applications. </a:t>
            </a:r>
            <a:r>
              <a:rPr lang="en-US" sz="1400" dirty="0" smtClean="0">
                <a:solidFill>
                  <a:schemeClr val="accent1">
                    <a:lumMod val="75000"/>
                  </a:schemeClr>
                </a:solidFill>
              </a:rPr>
              <a:t>Some </a:t>
            </a:r>
            <a:r>
              <a:rPr lang="en-US" sz="1400" dirty="0">
                <a:solidFill>
                  <a:schemeClr val="accent1">
                    <a:lumMod val="75000"/>
                  </a:schemeClr>
                </a:solidFill>
              </a:rPr>
              <a:t>diﬀerences exist in the conﬁguration options provided for the Oﬃce applications because each application serves a diﬀerent function. For example, Excel has a Formulas option category, which makes sense because of Excel’s capability to do calculations. In Outlook, conﬁguration options are available for the Calendar, contacts, and mail, which makes sense because of the type of work you do in Outlook</a:t>
            </a:r>
            <a:r>
              <a:rPr lang="en-US" sz="1400" dirty="0" smtClean="0">
                <a:solidFill>
                  <a:schemeClr val="accent1">
                    <a:lumMod val="75000"/>
                  </a:schemeClr>
                </a:solidFill>
              </a:rPr>
              <a:t>. All </a:t>
            </a:r>
            <a:r>
              <a:rPr lang="en-US" sz="1400" dirty="0">
                <a:solidFill>
                  <a:schemeClr val="accent1">
                    <a:lumMod val="75000"/>
                  </a:schemeClr>
                </a:solidFill>
              </a:rPr>
              <a:t>the applications in the Oﬃce suite provide an </a:t>
            </a:r>
            <a:r>
              <a:rPr lang="en-US" sz="1400" b="1" dirty="0">
                <a:solidFill>
                  <a:schemeClr val="accent1">
                    <a:lumMod val="75000"/>
                  </a:schemeClr>
                </a:solidFill>
              </a:rPr>
              <a:t>Options link in the Backstage</a:t>
            </a:r>
            <a:r>
              <a:rPr lang="en-US" sz="1400" dirty="0">
                <a:solidFill>
                  <a:schemeClr val="accent1">
                    <a:lumMod val="75000"/>
                  </a:schemeClr>
                </a:solidFill>
              </a:rPr>
              <a:t>. Select </a:t>
            </a:r>
            <a:r>
              <a:rPr lang="en-US" sz="1400" b="1" dirty="0">
                <a:solidFill>
                  <a:schemeClr val="accent1">
                    <a:lumMod val="75000"/>
                  </a:schemeClr>
                </a:solidFill>
              </a:rPr>
              <a:t>File </a:t>
            </a:r>
            <a:r>
              <a:rPr lang="en-US" sz="1400" dirty="0">
                <a:solidFill>
                  <a:schemeClr val="accent1">
                    <a:lumMod val="75000"/>
                  </a:schemeClr>
                </a:solidFill>
              </a:rPr>
              <a:t>and then </a:t>
            </a:r>
            <a:r>
              <a:rPr lang="en-US" sz="1400" b="1" dirty="0">
                <a:solidFill>
                  <a:schemeClr val="accent1">
                    <a:lumMod val="75000"/>
                  </a:schemeClr>
                </a:solidFill>
              </a:rPr>
              <a:t>Options</a:t>
            </a:r>
            <a:r>
              <a:rPr lang="en-US" sz="1400" dirty="0">
                <a:solidFill>
                  <a:schemeClr val="accent1">
                    <a:lumMod val="75000"/>
                  </a:schemeClr>
                </a:solidFill>
              </a:rPr>
              <a:t> to open an </a:t>
            </a:r>
            <a:r>
              <a:rPr lang="en-US" sz="1400" dirty="0" smtClean="0">
                <a:solidFill>
                  <a:schemeClr val="accent1">
                    <a:lumMod val="75000"/>
                  </a:schemeClr>
                </a:solidFill>
              </a:rPr>
              <a:t>application’s </a:t>
            </a:r>
            <a:r>
              <a:rPr lang="en-US" sz="1400" b="1" dirty="0">
                <a:solidFill>
                  <a:schemeClr val="accent1">
                    <a:lumMod val="75000"/>
                  </a:schemeClr>
                </a:solidFill>
              </a:rPr>
              <a:t>Options </a:t>
            </a:r>
            <a:r>
              <a:rPr lang="en-US" sz="1400" b="1" dirty="0" smtClean="0">
                <a:solidFill>
                  <a:schemeClr val="accent1">
                    <a:lumMod val="75000"/>
                  </a:schemeClr>
                </a:solidFill>
              </a:rPr>
              <a:t>window.</a:t>
            </a:r>
            <a:endParaRPr lang="en-US" sz="1400" b="1" dirty="0">
              <a:solidFill>
                <a:schemeClr val="accent1">
                  <a:lumMod val="75000"/>
                </a:schemeClr>
              </a:solidFill>
            </a:endParaRPr>
          </a:p>
        </p:txBody>
      </p:sp>
      <p:sp>
        <p:nvSpPr>
          <p:cNvPr id="4" name="Rectangle 3"/>
          <p:cNvSpPr/>
          <p:nvPr/>
        </p:nvSpPr>
        <p:spPr>
          <a:xfrm>
            <a:off x="3259779" y="6474023"/>
            <a:ext cx="2624436" cy="307777"/>
          </a:xfrm>
          <a:prstGeom prst="rect">
            <a:avLst/>
          </a:prstGeom>
        </p:spPr>
        <p:txBody>
          <a:bodyPr wrap="none">
            <a:spAutoFit/>
          </a:bodyPr>
          <a:lstStyle/>
          <a:p>
            <a:pPr algn="ctr" eaLnBrk="0" hangingPunct="0"/>
            <a:r>
              <a:rPr lang="en-US" sz="1400" i="1" dirty="0">
                <a:solidFill>
                  <a:schemeClr val="accent1">
                    <a:lumMod val="75000"/>
                  </a:schemeClr>
                </a:solidFill>
              </a:rPr>
              <a:t>Excel General Options window</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7" y="2971800"/>
            <a:ext cx="5181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43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Configuring applications options </a:t>
            </a:r>
            <a:r>
              <a:rPr lang="en-US" sz="1400" b="0" i="1" dirty="0" smtClean="0">
                <a:solidFill>
                  <a:schemeClr val="accent1">
                    <a:lumMod val="75000"/>
                  </a:schemeClr>
                </a:solidFill>
                <a:latin typeface="Comic Sans MS" panose="030F0702030302020204" pitchFamily="66" charset="0"/>
              </a:rPr>
              <a:t>(cont.)</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399" y="1143000"/>
            <a:ext cx="8077200" cy="1090042"/>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Two other option categories contain settings that can aﬀect multiple Oﬃce applications: </a:t>
            </a:r>
            <a:r>
              <a:rPr lang="en-US" sz="1400" b="1" dirty="0">
                <a:solidFill>
                  <a:schemeClr val="accent1">
                    <a:lumMod val="75000"/>
                  </a:schemeClr>
                </a:solidFill>
              </a:rPr>
              <a:t>Prooﬁng and Language</a:t>
            </a:r>
            <a:r>
              <a:rPr lang="en-US" sz="1400" dirty="0">
                <a:solidFill>
                  <a:schemeClr val="accent1">
                    <a:lumMod val="75000"/>
                  </a:schemeClr>
                </a:solidFill>
              </a:rPr>
              <a:t>. The Prooﬁng options enable you to set the AutoCorrect settings speciﬁcally for an application. However, when you select options related to how spelling is corrected in the application or the default </a:t>
            </a:r>
            <a:r>
              <a:rPr lang="en-US" sz="1400" dirty="0" smtClean="0">
                <a:solidFill>
                  <a:schemeClr val="accent1">
                    <a:lumMod val="75000"/>
                  </a:schemeClr>
                </a:solidFill>
              </a:rPr>
              <a:t>dictionary language</a:t>
            </a:r>
            <a:r>
              <a:rPr lang="en-US" sz="1400" dirty="0">
                <a:solidFill>
                  <a:schemeClr val="accent1">
                    <a:lumMod val="75000"/>
                  </a:schemeClr>
                </a:solidFill>
              </a:rPr>
              <a:t>, other applications also use those </a:t>
            </a:r>
            <a:r>
              <a:rPr lang="en-US" sz="1400" dirty="0" smtClean="0">
                <a:solidFill>
                  <a:schemeClr val="accent1">
                    <a:lumMod val="75000"/>
                  </a:schemeClr>
                </a:solidFill>
              </a:rPr>
              <a:t>settings (</a:t>
            </a:r>
            <a:r>
              <a:rPr lang="en-US" sz="1400" b="1" dirty="0" smtClean="0">
                <a:solidFill>
                  <a:schemeClr val="accent1">
                    <a:lumMod val="75000"/>
                  </a:schemeClr>
                </a:solidFill>
              </a:rPr>
              <a:t>File – Options – Proofing and Language</a:t>
            </a:r>
            <a:r>
              <a:rPr lang="en-US" sz="1400" dirty="0" smtClean="0">
                <a:solidFill>
                  <a:schemeClr val="accent1">
                    <a:lumMod val="75000"/>
                  </a:schemeClr>
                </a:solidFill>
              </a:rPr>
              <a:t>). </a:t>
            </a:r>
            <a:endParaRPr lang="en-US" sz="1400" dirty="0">
              <a:solidFill>
                <a:schemeClr val="accent1">
                  <a:lumMod val="75000"/>
                </a:schemeClr>
              </a:solidFill>
            </a:endParaRPr>
          </a:p>
        </p:txBody>
      </p:sp>
      <p:sp>
        <p:nvSpPr>
          <p:cNvPr id="4" name="Rectangle 3"/>
          <p:cNvSpPr/>
          <p:nvPr/>
        </p:nvSpPr>
        <p:spPr>
          <a:xfrm>
            <a:off x="3588395" y="6474023"/>
            <a:ext cx="1967205" cy="307777"/>
          </a:xfrm>
          <a:prstGeom prst="rect">
            <a:avLst/>
          </a:prstGeom>
        </p:spPr>
        <p:txBody>
          <a:bodyPr wrap="none">
            <a:spAutoFit/>
          </a:bodyPr>
          <a:lstStyle/>
          <a:p>
            <a:pPr algn="ctr" eaLnBrk="0" hangingPunct="0"/>
            <a:r>
              <a:rPr lang="en-US" sz="1400" i="1" dirty="0">
                <a:solidFill>
                  <a:schemeClr val="accent1">
                    <a:lumMod val="75000"/>
                  </a:schemeClr>
                </a:solidFill>
              </a:rPr>
              <a:t>Excel Prooﬁng options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2" y="2362199"/>
            <a:ext cx="5238750" cy="411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626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Advanced options settings</a:t>
            </a:r>
            <a:endParaRPr lang="en-US" sz="1400" b="0" i="1" dirty="0">
              <a:solidFill>
                <a:schemeClr val="accent1">
                  <a:lumMod val="75000"/>
                </a:schemeClr>
              </a:solidFill>
              <a:latin typeface="Comic Sans MS" panose="030F0702030302020204" pitchFamily="66" charset="0"/>
            </a:endParaRPr>
          </a:p>
        </p:txBody>
      </p:sp>
      <p:sp>
        <p:nvSpPr>
          <p:cNvPr id="19" name="Rectangle 15"/>
          <p:cNvSpPr>
            <a:spLocks noChangeArrowheads="1"/>
          </p:cNvSpPr>
          <p:nvPr/>
        </p:nvSpPr>
        <p:spPr bwMode="auto">
          <a:xfrm>
            <a:off x="457200" y="1295400"/>
            <a:ext cx="8077200" cy="515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accent1">
                    <a:lumMod val="75000"/>
                  </a:schemeClr>
                </a:solidFill>
                <a:effectLst/>
                <a:latin typeface="Arial" panose="020B0604020202020204" pitchFamily="34" charset="0"/>
                <a:ea typeface="Times New Roman" panose="02020603050405020304" pitchFamily="18" charset="0"/>
                <a:cs typeface="Trebuchet MS" panose="020B0603020202020204" pitchFamily="34" charset="0"/>
              </a:rPr>
              <a:t>Editing Options: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accent1">
                    <a:lumMod val="75000"/>
                  </a:schemeClr>
                </a:solidFill>
                <a:effectLst/>
                <a:latin typeface="Arial" panose="020B0604020202020204" pitchFamily="34" charset="0"/>
                <a:ea typeface="Times New Roman" panose="02020603050405020304" pitchFamily="18" charset="0"/>
                <a:cs typeface="Trebuchet MS" panose="020B0603020202020204" pitchFamily="34" charset="0"/>
              </a:rPr>
              <a:t>These options relate to editing and selecting items in the application. For example, Word provides an Editing option related to whether selected text is replaced when you type. Excel provides an Editing option that enables or disables Auto-Complete. Look for features in this subcategory that make it easier for you to select and edit information in the applications.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accent1">
                  <a:lumMod val="75000"/>
                </a:schemeClr>
              </a:solidFill>
              <a:effectLst/>
              <a:latin typeface="Arial" panose="020B0604020202020204" pitchFamily="34" charset="0"/>
              <a:ea typeface="Times New Roman" panose="02020603050405020304" pitchFamily="18" charset="0"/>
              <a:cs typeface="Trebuchet MS" panose="020B0603020202020204" pitchFamily="34" charset="0"/>
            </a:endParaRPr>
          </a:p>
          <a:p>
            <a:pPr lvl="0" algn="just" eaLnBrk="0" fontAlgn="base" hangingPunct="0">
              <a:spcBef>
                <a:spcPct val="0"/>
              </a:spcBef>
              <a:spcAft>
                <a:spcPct val="0"/>
              </a:spcAft>
            </a:pPr>
            <a:r>
              <a:rPr lang="en-US" altLang="en-US" sz="1400" b="1"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Cut, Copy, and Paste: </a:t>
            </a:r>
            <a:endParaRPr lang="en-US" altLang="en-US" sz="1400" b="1"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endParaRPr>
          </a:p>
          <a:p>
            <a:pPr lvl="0" algn="just" eaLnBrk="0" fontAlgn="base" hangingPunct="0">
              <a:spcBef>
                <a:spcPct val="0"/>
              </a:spcBef>
              <a:spcAft>
                <a:spcPct val="0"/>
              </a:spcAft>
            </a:pPr>
            <a:r>
              <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True </a:t>
            </a:r>
            <a:r>
              <a:rPr lang="en-US" altLang="en-US" sz="1400"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to their names, these options relate to settings such as whether the Paste Options button is enabled when you paste an item. These settings also include Word formatting options related to pasting within the same document, between documents, or between programs</a:t>
            </a:r>
            <a:r>
              <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a:t>
            </a:r>
          </a:p>
          <a:p>
            <a:pPr lvl="0" algn="just" eaLnBrk="0" fontAlgn="base" hangingPunct="0">
              <a:spcBef>
                <a:spcPct val="0"/>
              </a:spcBef>
              <a:spcAft>
                <a:spcPct val="0"/>
              </a:spcAft>
            </a:pPr>
            <a:endPar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endParaRPr>
          </a:p>
          <a:p>
            <a:pPr algn="just" eaLnBrk="0" fontAlgn="base" hangingPunct="0">
              <a:spcBef>
                <a:spcPct val="0"/>
              </a:spcBef>
              <a:spcAft>
                <a:spcPct val="0"/>
              </a:spcAft>
            </a:pPr>
            <a:r>
              <a:rPr lang="en-US" altLang="en-US" sz="1400" b="1"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Display: </a:t>
            </a:r>
            <a:endParaRPr lang="en-US" altLang="en-US" sz="1400" b="1"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endParaRPr>
          </a:p>
          <a:p>
            <a:pPr algn="just" eaLnBrk="0" fontAlgn="base" hangingPunct="0">
              <a:spcBef>
                <a:spcPct val="0"/>
              </a:spcBef>
              <a:spcAft>
                <a:spcPct val="0"/>
              </a:spcAft>
            </a:pPr>
            <a:r>
              <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This </a:t>
            </a:r>
            <a:r>
              <a:rPr lang="en-US" altLang="en-US" sz="1400"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set of options provides settings for the number of recent ﬁles that are displayed in the Backstage and contains other settings related to whether formatting marks, such as tab characters and spaces, are shown on the screen</a:t>
            </a:r>
            <a:r>
              <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a:t>
            </a:r>
          </a:p>
          <a:p>
            <a:pPr algn="just" eaLnBrk="0" fontAlgn="base" hangingPunct="0">
              <a:spcBef>
                <a:spcPct val="0"/>
              </a:spcBef>
              <a:spcAft>
                <a:spcPct val="0"/>
              </a:spcAft>
            </a:pPr>
            <a:endParaRPr lang="en-US" altLang="en-US" sz="1400"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endParaRPr>
          </a:p>
          <a:p>
            <a:pPr lvl="0" algn="just" eaLnBrk="0" fontAlgn="base" hangingPunct="0">
              <a:spcBef>
                <a:spcPct val="0"/>
              </a:spcBef>
              <a:spcAft>
                <a:spcPct val="0"/>
              </a:spcAft>
            </a:pPr>
            <a:r>
              <a:rPr lang="en-US" altLang="en-US" sz="1400" b="1"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Print: </a:t>
            </a:r>
          </a:p>
          <a:p>
            <a:pPr lvl="0" algn="just" eaLnBrk="0" fontAlgn="base" hangingPunct="0">
              <a:spcBef>
                <a:spcPct val="0"/>
              </a:spcBef>
              <a:spcAft>
                <a:spcPct val="0"/>
              </a:spcAft>
            </a:pPr>
            <a:r>
              <a:rPr lang="en-US" altLang="en-US" sz="1400" dirty="0" smtClean="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This options relate </a:t>
            </a:r>
            <a:r>
              <a:rPr lang="en-US" altLang="en-US" sz="1400" dirty="0">
                <a:solidFill>
                  <a:schemeClr val="accent1">
                    <a:lumMod val="75000"/>
                  </a:schemeClr>
                </a:solidFill>
                <a:latin typeface="Arial" panose="020B0604020202020204" pitchFamily="34" charset="0"/>
                <a:ea typeface="Times New Roman" panose="02020603050405020304" pitchFamily="18" charset="0"/>
                <a:cs typeface="Trebuchet MS" panose="020B0603020202020204" pitchFamily="34" charset="0"/>
              </a:rPr>
              <a:t>to the quality of certain objects when they are printed. For example, in Excel, you can set a high- quality mode for graphics. In PowerPoint, you can specify that all printing is high quality. Word and PowerPoint also provide options for background printing so that you can continue to use the application as you are printing.</a:t>
            </a:r>
            <a:endParaRPr lang="en-US" altLang="en-US" sz="1400" dirty="0">
              <a:solidFill>
                <a:schemeClr val="accent1">
                  <a:lumMod val="75000"/>
                </a:schemeClr>
              </a:solidFill>
              <a:latin typeface="Arial" panose="020B0604020202020204" pitchFamily="34" charset="0"/>
            </a:endParaRPr>
          </a:p>
          <a:p>
            <a:pPr lvl="0" eaLnBrk="0" fontAlgn="base" hangingPunct="0">
              <a:spcBef>
                <a:spcPct val="0"/>
              </a:spcBef>
              <a:spcAft>
                <a:spcPct val="0"/>
              </a:spcAft>
            </a:pPr>
            <a:endParaRPr lang="en-US" altLang="en-US" sz="100" dirty="0">
              <a:latin typeface="Arial" panose="020B0604020202020204" pitchFamily="34" charset="0"/>
            </a:endParaRPr>
          </a:p>
          <a:p>
            <a:pPr lvl="0" eaLnBrk="0" fontAlgn="base" hangingPunct="0">
              <a:spcBef>
                <a:spcPct val="0"/>
              </a:spcBef>
              <a:spcAft>
                <a:spcPct val="0"/>
              </a:spcAft>
            </a:pPr>
            <a:endParaRPr lang="en-US" altLang="en-US"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9196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The Office options for graphics and pictures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609600" y="1524000"/>
            <a:ext cx="7924800" cy="5352747"/>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Oﬃce applications oﬀer you ample ways of enhancing the ﬁles you create with graphics. Options for graphics range from basic shapes to the insertion of customizable SmartArt graphics, to your own digital images. How you use graphics in your Oﬃce application </a:t>
            </a:r>
            <a:r>
              <a:rPr lang="en-US" sz="1400" dirty="0" smtClean="0">
                <a:solidFill>
                  <a:schemeClr val="accent1">
                    <a:lumMod val="75000"/>
                  </a:schemeClr>
                </a:solidFill>
              </a:rPr>
              <a:t>documents </a:t>
            </a:r>
            <a:r>
              <a:rPr lang="en-US" sz="1400" dirty="0">
                <a:solidFill>
                  <a:schemeClr val="accent1">
                    <a:lumMod val="75000"/>
                  </a:schemeClr>
                </a:solidFill>
              </a:rPr>
              <a:t>is as important as the type of graphics you use. Graphics are meant to enhance a Word document, Excel worksheet, or PowerPoint slide</a:t>
            </a:r>
            <a:r>
              <a:rPr lang="en-US" sz="1400" dirty="0" smtClean="0">
                <a:solidFill>
                  <a:schemeClr val="accent1">
                    <a:lumMod val="75000"/>
                  </a:schemeClr>
                </a:solidFill>
              </a:rPr>
              <a:t>.</a:t>
            </a:r>
          </a:p>
          <a:p>
            <a:pPr algn="just" eaLnBrk="0" hangingPunct="0"/>
            <a:r>
              <a:rPr lang="en-US" sz="1400" dirty="0">
                <a:solidFill>
                  <a:schemeClr val="accent1">
                    <a:lumMod val="75000"/>
                  </a:schemeClr>
                </a:solidFill>
              </a:rPr>
              <a:t>T</a:t>
            </a:r>
            <a:r>
              <a:rPr lang="en-US" sz="1400" dirty="0" smtClean="0">
                <a:solidFill>
                  <a:schemeClr val="accent1">
                    <a:lumMod val="75000"/>
                  </a:schemeClr>
                </a:solidFill>
              </a:rPr>
              <a:t>he </a:t>
            </a:r>
            <a:r>
              <a:rPr lang="en-US" sz="1400" dirty="0">
                <a:solidFill>
                  <a:schemeClr val="accent1">
                    <a:lumMod val="75000"/>
                  </a:schemeClr>
                </a:solidFill>
              </a:rPr>
              <a:t>Oﬃce applications provide diﬀerent types of graphical </a:t>
            </a:r>
            <a:r>
              <a:rPr lang="en-US" sz="1400" dirty="0" smtClean="0">
                <a:solidFill>
                  <a:schemeClr val="accent1">
                    <a:lumMod val="75000"/>
                  </a:schemeClr>
                </a:solidFill>
              </a:rPr>
              <a:t>elements:</a:t>
            </a:r>
          </a:p>
          <a:p>
            <a:pPr algn="just" eaLnBrk="0" hangingPunct="0"/>
            <a:endParaRPr lang="en-US" sz="1400" dirty="0" smtClean="0">
              <a:solidFill>
                <a:schemeClr val="accent1">
                  <a:lumMod val="75000"/>
                </a:schemeClr>
              </a:solidFill>
            </a:endParaRPr>
          </a:p>
          <a:p>
            <a:pPr marL="28575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Picture</a:t>
            </a:r>
            <a:r>
              <a:rPr lang="en-US" sz="1400" b="1" dirty="0">
                <a:solidFill>
                  <a:schemeClr val="accent1">
                    <a:lumMod val="75000"/>
                  </a:schemeClr>
                </a:solidFill>
              </a:rPr>
              <a:t> </a:t>
            </a:r>
            <a:r>
              <a:rPr lang="en-US" sz="1400" b="1" dirty="0" smtClean="0">
                <a:solidFill>
                  <a:schemeClr val="accent1">
                    <a:lumMod val="75000"/>
                  </a:schemeClr>
                </a:solidFill>
              </a:rPr>
              <a:t>-</a:t>
            </a:r>
            <a:r>
              <a:rPr lang="en-US" sz="1400" dirty="0" smtClean="0">
                <a:solidFill>
                  <a:schemeClr val="accent1">
                    <a:lumMod val="75000"/>
                  </a:schemeClr>
                </a:solidFill>
              </a:rPr>
              <a:t> </a:t>
            </a:r>
            <a:r>
              <a:rPr lang="en-US" sz="1400" dirty="0">
                <a:solidFill>
                  <a:schemeClr val="accent1">
                    <a:lumMod val="75000"/>
                  </a:schemeClr>
                </a:solidFill>
              </a:rPr>
              <a:t>The Oﬃce applications support diﬀerent ﬁle formats, including Windows Bitmap (. bmp), Graphics Interchange Format (. gif), Joint Photographic Experts Group (. jpg), Portable Network Graphics (. </a:t>
            </a:r>
            <a:r>
              <a:rPr lang="en-US" sz="1400" dirty="0" err="1">
                <a:solidFill>
                  <a:schemeClr val="accent1">
                    <a:lumMod val="75000"/>
                  </a:schemeClr>
                </a:solidFill>
              </a:rPr>
              <a:t>png</a:t>
            </a:r>
            <a:r>
              <a:rPr lang="en-US" sz="1400" dirty="0">
                <a:solidFill>
                  <a:schemeClr val="accent1">
                    <a:lumMod val="75000"/>
                  </a:schemeClr>
                </a:solidFill>
              </a:rPr>
              <a:t>), and Tagged Image File Format (. </a:t>
            </a:r>
            <a:r>
              <a:rPr lang="en-US" sz="1400" dirty="0" err="1">
                <a:solidFill>
                  <a:schemeClr val="accent1">
                    <a:lumMod val="75000"/>
                  </a:schemeClr>
                </a:solidFill>
              </a:rPr>
              <a:t>tif</a:t>
            </a:r>
            <a:r>
              <a:rPr lang="en-US" sz="1400" dirty="0">
                <a:solidFill>
                  <a:schemeClr val="accent1">
                    <a:lumMod val="75000"/>
                  </a:schemeClr>
                </a:solidFill>
              </a:rPr>
              <a:t>) </a:t>
            </a:r>
            <a:r>
              <a:rPr lang="en-US" sz="1400" dirty="0" smtClean="0">
                <a:solidFill>
                  <a:schemeClr val="accent1">
                    <a:lumMod val="75000"/>
                  </a:schemeClr>
                </a:solidFill>
              </a:rPr>
              <a:t>formats.</a:t>
            </a:r>
          </a:p>
          <a:p>
            <a:pPr marL="28575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Shapes</a:t>
            </a:r>
            <a:r>
              <a:rPr lang="en-US" sz="1400" b="1" dirty="0">
                <a:solidFill>
                  <a:schemeClr val="accent1">
                    <a:lumMod val="75000"/>
                  </a:schemeClr>
                </a:solidFill>
              </a:rPr>
              <a:t> </a:t>
            </a:r>
            <a:r>
              <a:rPr lang="en-US" sz="1400" b="1" dirty="0" smtClean="0">
                <a:solidFill>
                  <a:schemeClr val="accent1">
                    <a:lumMod val="75000"/>
                  </a:schemeClr>
                </a:solidFill>
              </a:rPr>
              <a:t>- </a:t>
            </a:r>
            <a:r>
              <a:rPr lang="en-US" sz="1400" dirty="0" smtClean="0">
                <a:solidFill>
                  <a:schemeClr val="accent1">
                    <a:lumMod val="75000"/>
                  </a:schemeClr>
                </a:solidFill>
              </a:rPr>
              <a:t>A </a:t>
            </a:r>
            <a:r>
              <a:rPr lang="en-US" sz="1400" dirty="0">
                <a:solidFill>
                  <a:schemeClr val="accent1">
                    <a:lumMod val="75000"/>
                  </a:schemeClr>
                </a:solidFill>
              </a:rPr>
              <a:t>Shapes gallery provides diﬀerent shape  categories that make it easy to add lines, rectangles, stars, and even callouts to your Oﬃce documents. </a:t>
            </a:r>
            <a:endParaRPr lang="en-US" sz="1400" dirty="0" smtClean="0">
              <a:solidFill>
                <a:schemeClr val="accent1">
                  <a:lumMod val="75000"/>
                </a:schemeClr>
              </a:solidFill>
            </a:endParaRPr>
          </a:p>
          <a:p>
            <a:pPr marL="28575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SmartArt</a:t>
            </a:r>
            <a:r>
              <a:rPr lang="en-US" sz="1400" b="1" dirty="0">
                <a:solidFill>
                  <a:schemeClr val="accent1">
                    <a:lumMod val="75000"/>
                  </a:schemeClr>
                </a:solidFill>
              </a:rPr>
              <a:t> </a:t>
            </a:r>
            <a:r>
              <a:rPr lang="en-US" sz="1400" b="1" dirty="0" smtClean="0">
                <a:solidFill>
                  <a:schemeClr val="accent1">
                    <a:lumMod val="75000"/>
                  </a:schemeClr>
                </a:solidFill>
              </a:rPr>
              <a:t>- </a:t>
            </a:r>
            <a:r>
              <a:rPr lang="en-US" sz="1400" dirty="0">
                <a:solidFill>
                  <a:schemeClr val="accent1">
                    <a:lumMod val="75000"/>
                  </a:schemeClr>
                </a:solidFill>
              </a:rPr>
              <a:t>This graphic type provides SmartArt diagrams, which include lists, processes, hierarchies, and relationships. </a:t>
            </a:r>
            <a:endParaRPr lang="en-US" sz="1400" dirty="0" smtClean="0">
              <a:solidFill>
                <a:schemeClr val="accent1">
                  <a:lumMod val="75000"/>
                </a:schemeClr>
              </a:solidFill>
            </a:endParaRPr>
          </a:p>
          <a:p>
            <a:pPr marL="28575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Screenshot - </a:t>
            </a:r>
            <a:r>
              <a:rPr lang="en-US" sz="1400" dirty="0">
                <a:solidFill>
                  <a:schemeClr val="accent1">
                    <a:lumMod val="75000"/>
                  </a:schemeClr>
                </a:solidFill>
              </a:rPr>
              <a:t>This tool gives you the ability to take a snapshot of the Windows desktop and any windows open on the desktop</a:t>
            </a:r>
            <a:r>
              <a:rPr lang="en-US" sz="1400" dirty="0" smtClean="0">
                <a:solidFill>
                  <a:schemeClr val="accent1">
                    <a:lumMod val="75000"/>
                  </a:schemeClr>
                </a:solidFill>
              </a:rPr>
              <a:t>.</a:t>
            </a:r>
          </a:p>
          <a:p>
            <a:pPr marL="285750" indent="-285750" algn="just" eaLnBrk="0" hangingPunct="0">
              <a:buFont typeface="Arial" panose="020B0604020202020204" pitchFamily="34" charset="0"/>
              <a:buChar char="•"/>
            </a:pPr>
            <a:r>
              <a:rPr lang="en-US" sz="1400" b="1" dirty="0" smtClean="0">
                <a:solidFill>
                  <a:schemeClr val="accent1">
                    <a:lumMod val="75000"/>
                  </a:schemeClr>
                </a:solidFill>
              </a:rPr>
              <a:t>WordArt - </a:t>
            </a:r>
            <a:r>
              <a:rPr lang="en-US" sz="1400" dirty="0" smtClean="0">
                <a:solidFill>
                  <a:schemeClr val="accent1">
                    <a:lumMod val="75000"/>
                  </a:schemeClr>
                </a:solidFill>
              </a:rPr>
              <a:t>WordArt styles provide a quick way to add special eﬀects to text in objects such as text boxes and diﬀerent </a:t>
            </a:r>
            <a:r>
              <a:rPr lang="en-US" sz="1400" dirty="0">
                <a:solidFill>
                  <a:schemeClr val="accent1">
                    <a:lumMod val="75000"/>
                  </a:schemeClr>
                </a:solidFill>
              </a:rPr>
              <a:t>text options (formatting possibilities), including Shadow, Reﬂection, Glow, Soft Edges, and 3D Format. </a:t>
            </a:r>
            <a:endParaRPr lang="en-US" sz="1400" dirty="0" smtClean="0">
              <a:solidFill>
                <a:schemeClr val="accent1">
                  <a:lumMod val="75000"/>
                </a:schemeClr>
              </a:solidFill>
            </a:endParaRPr>
          </a:p>
          <a:p>
            <a:pPr algn="just" eaLnBrk="0" hangingPunct="0"/>
            <a:endParaRPr lang="en-US" sz="1400" dirty="0" smtClean="0">
              <a:solidFill>
                <a:schemeClr val="accent1">
                  <a:lumMod val="75000"/>
                </a:schemeClr>
              </a:solidFill>
            </a:endParaRPr>
          </a:p>
          <a:p>
            <a:pPr algn="just" eaLnBrk="0" hangingPunct="0"/>
            <a:endParaRPr lang="en-US" sz="1400" dirty="0">
              <a:solidFill>
                <a:schemeClr val="accent1">
                  <a:lumMod val="75000"/>
                </a:schemeClr>
              </a:solidFill>
            </a:endParaRPr>
          </a:p>
          <a:p>
            <a:pPr marL="285750" indent="-285750" eaLnBrk="0" hangingPunct="0">
              <a:spcAft>
                <a:spcPts val="600"/>
              </a:spcAft>
              <a:buFont typeface="Arial" panose="020B0604020202020204" pitchFamily="34" charset="0"/>
              <a:buChar char="•"/>
            </a:pPr>
            <a:endParaRPr lang="en-US" sz="1400" dirty="0" smtClean="0">
              <a:solidFill>
                <a:schemeClr val="accent1">
                  <a:lumMod val="75000"/>
                </a:schemeClr>
              </a:solidFill>
            </a:endParaRPr>
          </a:p>
          <a:p>
            <a:pPr eaLnBrk="0" hangingPunct="0"/>
            <a:endParaRPr lang="en-US" sz="1400" dirty="0">
              <a:solidFill>
                <a:schemeClr val="accent1">
                  <a:lumMod val="75000"/>
                </a:schemeClr>
              </a:solidFill>
            </a:endParaRPr>
          </a:p>
        </p:txBody>
      </p:sp>
    </p:spTree>
    <p:extLst>
      <p:ext uri="{BB962C8B-B14F-4D97-AF65-F5344CB8AC3E}">
        <p14:creationId xmlns:p14="http://schemas.microsoft.com/office/powerpoint/2010/main" val="920922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Working with SmartArt graphics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399" y="1143000"/>
            <a:ext cx="8077200" cy="659155"/>
          </a:xfrm>
          <a:prstGeom prst="rect">
            <a:avLst/>
          </a:prstGeom>
        </p:spPr>
        <p:txBody>
          <a:bodyPr vert="horz" wrap="square" lIns="0" tIns="12700" rIns="0" bIns="0" rtlCol="0">
            <a:spAutoFit/>
          </a:bodyPr>
          <a:lstStyle/>
          <a:p>
            <a:pPr algn="just"/>
            <a:r>
              <a:rPr lang="en-US" sz="1400" dirty="0" smtClean="0">
                <a:solidFill>
                  <a:schemeClr val="accent1">
                    <a:lumMod val="75000"/>
                  </a:schemeClr>
                </a:solidFill>
              </a:rPr>
              <a:t>SmartArt </a:t>
            </a:r>
            <a:r>
              <a:rPr lang="en-US" sz="1400" dirty="0">
                <a:solidFill>
                  <a:schemeClr val="accent1">
                    <a:lumMod val="75000"/>
                  </a:schemeClr>
                </a:solidFill>
              </a:rPr>
              <a:t>provides a large gallery of complex graphical elements that you can use to create eye-catching lists and diagrams. You can create lists that use shapes to better deﬁne the relationship between text entries in a list, and you can create lists that make it easy to combine text and pictures.</a:t>
            </a:r>
          </a:p>
        </p:txBody>
      </p:sp>
      <p:sp>
        <p:nvSpPr>
          <p:cNvPr id="5" name="Rectangle 4"/>
          <p:cNvSpPr/>
          <p:nvPr/>
        </p:nvSpPr>
        <p:spPr>
          <a:xfrm>
            <a:off x="2977812" y="6400800"/>
            <a:ext cx="3188373" cy="307777"/>
          </a:xfrm>
          <a:prstGeom prst="rect">
            <a:avLst/>
          </a:prstGeom>
        </p:spPr>
        <p:txBody>
          <a:bodyPr wrap="none">
            <a:spAutoFit/>
          </a:bodyPr>
          <a:lstStyle/>
          <a:p>
            <a:r>
              <a:rPr lang="en-US" sz="1400" i="1" dirty="0">
                <a:solidFill>
                  <a:schemeClr val="accent1">
                    <a:lumMod val="75000"/>
                  </a:schemeClr>
                </a:solidFill>
              </a:rPr>
              <a:t>A SmartArt vertical picture list in Word</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47828"/>
            <a:ext cx="7213517" cy="390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66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Inserting SmartArt graphics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398" y="1143000"/>
            <a:ext cx="8077200" cy="1736373"/>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SmartArt </a:t>
            </a:r>
            <a:r>
              <a:rPr lang="en-US" sz="1400" dirty="0">
                <a:solidFill>
                  <a:schemeClr val="accent1">
                    <a:lumMod val="75000"/>
                  </a:schemeClr>
                </a:solidFill>
              </a:rPr>
              <a:t>graphics are inserted using the SmartArt command, </a:t>
            </a:r>
            <a:r>
              <a:rPr lang="en-US" sz="1400" dirty="0" smtClean="0">
                <a:solidFill>
                  <a:schemeClr val="accent1">
                    <a:lumMod val="75000"/>
                  </a:schemeClr>
                </a:solidFill>
              </a:rPr>
              <a:t>which </a:t>
            </a:r>
            <a:r>
              <a:rPr lang="en-US" sz="1400" dirty="0">
                <a:solidFill>
                  <a:schemeClr val="accent1">
                    <a:lumMod val="75000"/>
                  </a:schemeClr>
                </a:solidFill>
              </a:rPr>
              <a:t>is housed in the Illustration group on the ribbon’s Insert tab. To insert SmartArt into an Oﬃce document, follow these steps</a:t>
            </a:r>
            <a:r>
              <a:rPr lang="en-US" sz="1400" dirty="0" smtClean="0">
                <a:solidFill>
                  <a:schemeClr val="accent1">
                    <a:lumMod val="75000"/>
                  </a:schemeClr>
                </a:solidFill>
              </a:rPr>
              <a:t>:</a:t>
            </a:r>
          </a:p>
          <a:p>
            <a:pPr algn="just" eaLnBrk="0" hangingPunct="0"/>
            <a:endParaRPr lang="en-US" sz="1400" dirty="0">
              <a:solidFill>
                <a:schemeClr val="accent1">
                  <a:lumMod val="75000"/>
                </a:schemeClr>
              </a:solidFill>
            </a:endParaRPr>
          </a:p>
          <a:p>
            <a:pPr marL="342900" indent="-342900" algn="just">
              <a:buFont typeface="+mj-lt"/>
              <a:buAutoNum type="arabicPeriod"/>
            </a:pPr>
            <a:r>
              <a:rPr lang="en-US" sz="1400" dirty="0">
                <a:solidFill>
                  <a:schemeClr val="accent1">
                    <a:lumMod val="75000"/>
                  </a:schemeClr>
                </a:solidFill>
              </a:rPr>
              <a:t>On the Insert tab, select SmartArt. The Choose SmartArt Graphic dialog box opens, as shown in </a:t>
            </a:r>
            <a:endParaRPr lang="en-US" sz="1400" dirty="0" smtClean="0">
              <a:solidFill>
                <a:schemeClr val="accent1">
                  <a:lumMod val="75000"/>
                </a:schemeClr>
              </a:solidFill>
            </a:endParaRPr>
          </a:p>
          <a:p>
            <a:pPr marL="342900" lvl="0" indent="-342900" algn="just" eaLnBrk="0" hangingPunct="0">
              <a:buFont typeface="+mj-lt"/>
              <a:buAutoNum type="arabicPeriod"/>
            </a:pPr>
            <a:r>
              <a:rPr lang="en-US" sz="1400" dirty="0">
                <a:solidFill>
                  <a:schemeClr val="accent1">
                    <a:lumMod val="75000"/>
                  </a:schemeClr>
                </a:solidFill>
              </a:rPr>
              <a:t>Select a SmartArt category to view the individual diagrams provided by a particular category.</a:t>
            </a:r>
          </a:p>
          <a:p>
            <a:pPr marL="342900" lvl="0" indent="-342900" algn="just" eaLnBrk="0" hangingPunct="0">
              <a:buFont typeface="+mj-lt"/>
              <a:buAutoNum type="arabicPeriod"/>
            </a:pPr>
            <a:r>
              <a:rPr lang="en-US" sz="1400" dirty="0">
                <a:solidFill>
                  <a:schemeClr val="accent1">
                    <a:lumMod val="75000"/>
                  </a:schemeClr>
                </a:solidFill>
              </a:rPr>
              <a:t>Select the list or diagram you want to insert.</a:t>
            </a:r>
          </a:p>
          <a:p>
            <a:pPr marL="342900" lvl="0" indent="-342900" algn="just" eaLnBrk="0" hangingPunct="0">
              <a:buFont typeface="+mj-lt"/>
              <a:buAutoNum type="arabicPeriod"/>
            </a:pPr>
            <a:r>
              <a:rPr lang="en-US" sz="1400" dirty="0">
                <a:solidFill>
                  <a:schemeClr val="accent1">
                    <a:lumMod val="75000"/>
                  </a:schemeClr>
                </a:solidFill>
              </a:rPr>
              <a:t>Click OK. The list or diagram is inserted into your current Oﬃce document.</a:t>
            </a:r>
          </a:p>
          <a:p>
            <a:pPr algn="just"/>
            <a:endParaRPr lang="en-US" sz="1400" dirty="0">
              <a:solidFill>
                <a:schemeClr val="accent1">
                  <a:lumMod val="75000"/>
                </a:schemeClr>
              </a:solidFill>
            </a:endParaRPr>
          </a:p>
        </p:txBody>
      </p:sp>
      <p:sp>
        <p:nvSpPr>
          <p:cNvPr id="5" name="Rectangle 4"/>
          <p:cNvSpPr/>
          <p:nvPr/>
        </p:nvSpPr>
        <p:spPr>
          <a:xfrm>
            <a:off x="2819400" y="6400800"/>
            <a:ext cx="3608167" cy="307777"/>
          </a:xfrm>
          <a:prstGeom prst="rect">
            <a:avLst/>
          </a:prstGeom>
        </p:spPr>
        <p:txBody>
          <a:bodyPr wrap="none">
            <a:spAutoFit/>
          </a:bodyPr>
          <a:lstStyle/>
          <a:p>
            <a:r>
              <a:rPr lang="en-US" sz="1400" i="1" dirty="0">
                <a:solidFill>
                  <a:schemeClr val="accent1">
                    <a:lumMod val="75000"/>
                  </a:schemeClr>
                </a:solidFill>
              </a:rPr>
              <a:t>The Choose A SmartArt Graphic dialog box</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895600"/>
            <a:ext cx="6324600" cy="337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156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Inserting SmartArt graphics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090042"/>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You can now enter the text that you want to place in the diagram. </a:t>
            </a:r>
            <a:r>
              <a:rPr lang="en-US" sz="1400" dirty="0" smtClean="0">
                <a:solidFill>
                  <a:schemeClr val="accent1">
                    <a:lumMod val="75000"/>
                  </a:schemeClr>
                </a:solidFill>
              </a:rPr>
              <a:t>Figure shows </a:t>
            </a:r>
            <a:r>
              <a:rPr lang="en-US" sz="1400" dirty="0">
                <a:solidFill>
                  <a:schemeClr val="accent1">
                    <a:lumMod val="75000"/>
                  </a:schemeClr>
                </a:solidFill>
              </a:rPr>
              <a:t>a Venn diagram SmartArt graphic that has been inserted into a Word document</a:t>
            </a:r>
            <a:r>
              <a:rPr lang="en-US" sz="1400" dirty="0" smtClean="0">
                <a:solidFill>
                  <a:schemeClr val="accent1">
                    <a:lumMod val="75000"/>
                  </a:schemeClr>
                </a:solidFill>
              </a:rPr>
              <a:t>.</a:t>
            </a:r>
          </a:p>
          <a:p>
            <a:pPr algn="just" eaLnBrk="0" hangingPunct="0"/>
            <a:r>
              <a:rPr lang="en-US" sz="1400" dirty="0">
                <a:solidFill>
                  <a:schemeClr val="accent1">
                    <a:lumMod val="75000"/>
                  </a:schemeClr>
                </a:solidFill>
              </a:rPr>
              <a:t>You can enter the text for the diagram directly onto the diagram  parts by replacing any of the </a:t>
            </a:r>
            <a:r>
              <a:rPr lang="en-US" sz="1400" dirty="0" smtClean="0">
                <a:solidFill>
                  <a:schemeClr val="accent1">
                    <a:lumMod val="75000"/>
                  </a:schemeClr>
                </a:solidFill>
              </a:rPr>
              <a:t>[TEXT</a:t>
            </a:r>
            <a:r>
              <a:rPr lang="en-US" sz="1400" dirty="0">
                <a:solidFill>
                  <a:schemeClr val="accent1">
                    <a:lumMod val="75000"/>
                  </a:schemeClr>
                </a:solidFill>
              </a:rPr>
              <a:t>] placeholders. </a:t>
            </a:r>
          </a:p>
          <a:p>
            <a:pPr algn="just"/>
            <a:endParaRPr lang="en-US" sz="1400" dirty="0">
              <a:solidFill>
                <a:schemeClr val="accent1">
                  <a:lumMod val="75000"/>
                </a:schemeClr>
              </a:solidFill>
            </a:endParaRPr>
          </a:p>
        </p:txBody>
      </p:sp>
      <p:sp>
        <p:nvSpPr>
          <p:cNvPr id="5" name="Rectangle 4"/>
          <p:cNvSpPr/>
          <p:nvPr/>
        </p:nvSpPr>
        <p:spPr>
          <a:xfrm>
            <a:off x="2704341" y="6324600"/>
            <a:ext cx="3735318" cy="307777"/>
          </a:xfrm>
          <a:prstGeom prst="rect">
            <a:avLst/>
          </a:prstGeom>
        </p:spPr>
        <p:txBody>
          <a:bodyPr wrap="none">
            <a:spAutoFit/>
          </a:bodyPr>
          <a:lstStyle/>
          <a:p>
            <a:r>
              <a:rPr lang="en-US" sz="1400" i="1" dirty="0">
                <a:solidFill>
                  <a:schemeClr val="accent1">
                    <a:lumMod val="75000"/>
                  </a:schemeClr>
                </a:solidFill>
              </a:rPr>
              <a:t>Enter the text for the SmartArt list or </a:t>
            </a:r>
            <a:r>
              <a:rPr lang="en-US" sz="1400" i="1" dirty="0" smtClean="0">
                <a:solidFill>
                  <a:schemeClr val="accent1">
                    <a:lumMod val="75000"/>
                  </a:schemeClr>
                </a:solidFill>
              </a:rPr>
              <a:t>diagram</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699833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038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Modifying SmartArt graphics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951816"/>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SmartArt Tools consist of a Design tab and a Format tab.</a:t>
            </a:r>
          </a:p>
          <a:p>
            <a:pPr algn="just"/>
            <a:r>
              <a:rPr lang="en-US" sz="1400" dirty="0">
                <a:solidFill>
                  <a:schemeClr val="accent1">
                    <a:lumMod val="75000"/>
                  </a:schemeClr>
                </a:solidFill>
              </a:rPr>
              <a:t>The Design tab is devoted to modifying the SmartArt elements. For example, the Create Graphic group on the Design tab enables you to add shapes and bullets as well as to promote or demote items in the SmartArt list</a:t>
            </a:r>
            <a:r>
              <a:rPr lang="en-US" sz="1400" dirty="0" smtClean="0">
                <a:solidFill>
                  <a:schemeClr val="accent1">
                    <a:lumMod val="75000"/>
                  </a:schemeClr>
                </a:solidFill>
              </a:rPr>
              <a:t>. </a:t>
            </a:r>
          </a:p>
          <a:p>
            <a:pPr algn="just"/>
            <a:r>
              <a:rPr lang="en-US" sz="1400" dirty="0">
                <a:solidFill>
                  <a:schemeClr val="accent1">
                    <a:lumMod val="75000"/>
                  </a:schemeClr>
                </a:solidFill>
              </a:rPr>
              <a:t>The Change Colors command in the SmartArt Styles group enables you to specify a color combination for the SmartArt graphic based on the current theme, as well as a number of other color categories. </a:t>
            </a:r>
            <a:r>
              <a:rPr lang="en-US" sz="1400" dirty="0" smtClean="0">
                <a:solidFill>
                  <a:schemeClr val="accent1">
                    <a:lumMod val="75000"/>
                  </a:schemeClr>
                </a:solidFill>
              </a:rPr>
              <a:t>The SmartArt </a:t>
            </a:r>
            <a:r>
              <a:rPr lang="en-US" sz="1400" dirty="0">
                <a:solidFill>
                  <a:schemeClr val="accent1">
                    <a:lumMod val="75000"/>
                  </a:schemeClr>
                </a:solidFill>
              </a:rPr>
              <a:t>Styles gallery to ﬁne-tune the use of the color scheme selected for the graphic and apply 3D styles to the SmartArt.</a:t>
            </a:r>
          </a:p>
          <a:p>
            <a:pPr algn="just"/>
            <a:endParaRPr lang="en-US" sz="1400" dirty="0">
              <a:solidFill>
                <a:schemeClr val="accent1">
                  <a:lumMod val="75000"/>
                </a:schemeClr>
              </a:solidFill>
            </a:endParaRPr>
          </a:p>
        </p:txBody>
      </p:sp>
      <p:sp>
        <p:nvSpPr>
          <p:cNvPr id="5" name="Rectangle 4"/>
          <p:cNvSpPr/>
          <p:nvPr/>
        </p:nvSpPr>
        <p:spPr>
          <a:xfrm>
            <a:off x="3124200" y="6324600"/>
            <a:ext cx="2618922" cy="307777"/>
          </a:xfrm>
          <a:prstGeom prst="rect">
            <a:avLst/>
          </a:prstGeom>
        </p:spPr>
        <p:txBody>
          <a:bodyPr wrap="none">
            <a:spAutoFit/>
          </a:bodyPr>
          <a:lstStyle/>
          <a:p>
            <a:r>
              <a:rPr lang="en-US" sz="1400" i="1" dirty="0">
                <a:solidFill>
                  <a:schemeClr val="accent1">
                    <a:lumMod val="75000"/>
                  </a:schemeClr>
                </a:solidFill>
              </a:rPr>
              <a:t>The SmartArt Tools Design tab</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352800"/>
            <a:ext cx="5861444" cy="279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989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Modifying SmartArt graphics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951816"/>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SmartArt Tools consist of a Design tab and a Format tab.</a:t>
            </a:r>
          </a:p>
          <a:p>
            <a:pPr algn="just"/>
            <a:r>
              <a:rPr lang="en-US" sz="1400" dirty="0">
                <a:solidFill>
                  <a:schemeClr val="accent1">
                    <a:lumMod val="75000"/>
                  </a:schemeClr>
                </a:solidFill>
              </a:rPr>
              <a:t>The Design tab is devoted to modifying the SmartArt elements. For example, the Create Graphic group on the Design tab enables you to add shapes and bullets as well as to promote or demote items in the SmartArt list</a:t>
            </a:r>
            <a:r>
              <a:rPr lang="en-US" sz="1400" dirty="0" smtClean="0">
                <a:solidFill>
                  <a:schemeClr val="accent1">
                    <a:lumMod val="75000"/>
                  </a:schemeClr>
                </a:solidFill>
              </a:rPr>
              <a:t>. </a:t>
            </a:r>
          </a:p>
          <a:p>
            <a:pPr algn="just"/>
            <a:r>
              <a:rPr lang="en-US" sz="1400" dirty="0">
                <a:solidFill>
                  <a:schemeClr val="accent1">
                    <a:lumMod val="75000"/>
                  </a:schemeClr>
                </a:solidFill>
              </a:rPr>
              <a:t>The Change Colors command in the SmartArt Styles group enables you to specify a color combination for the SmartArt graphic based on the current theme, as well as a number of other color categories. </a:t>
            </a:r>
            <a:r>
              <a:rPr lang="en-US" sz="1400" dirty="0" smtClean="0">
                <a:solidFill>
                  <a:schemeClr val="accent1">
                    <a:lumMod val="75000"/>
                  </a:schemeClr>
                </a:solidFill>
              </a:rPr>
              <a:t>The SmartArt </a:t>
            </a:r>
            <a:r>
              <a:rPr lang="en-US" sz="1400" dirty="0">
                <a:solidFill>
                  <a:schemeClr val="accent1">
                    <a:lumMod val="75000"/>
                  </a:schemeClr>
                </a:solidFill>
              </a:rPr>
              <a:t>Styles gallery to ﬁne-tune the use of the color scheme selected for the graphic and apply 3D styles to the SmartArt.</a:t>
            </a:r>
          </a:p>
          <a:p>
            <a:pPr algn="just"/>
            <a:endParaRPr lang="en-US" sz="1400" dirty="0">
              <a:solidFill>
                <a:schemeClr val="accent1">
                  <a:lumMod val="75000"/>
                </a:schemeClr>
              </a:solidFill>
            </a:endParaRPr>
          </a:p>
        </p:txBody>
      </p:sp>
      <p:sp>
        <p:nvSpPr>
          <p:cNvPr id="5" name="Rectangle 4"/>
          <p:cNvSpPr/>
          <p:nvPr/>
        </p:nvSpPr>
        <p:spPr>
          <a:xfrm>
            <a:off x="3124200" y="6324600"/>
            <a:ext cx="2618922" cy="307777"/>
          </a:xfrm>
          <a:prstGeom prst="rect">
            <a:avLst/>
          </a:prstGeom>
        </p:spPr>
        <p:txBody>
          <a:bodyPr wrap="none">
            <a:spAutoFit/>
          </a:bodyPr>
          <a:lstStyle/>
          <a:p>
            <a:r>
              <a:rPr lang="en-US" sz="1400" i="1" dirty="0">
                <a:solidFill>
                  <a:schemeClr val="accent1">
                    <a:lumMod val="75000"/>
                  </a:schemeClr>
                </a:solidFill>
              </a:rPr>
              <a:t>The SmartArt Tools Design tab</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352800"/>
            <a:ext cx="5861444" cy="279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996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Working with your digital pictures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2167260"/>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You </a:t>
            </a:r>
            <a:r>
              <a:rPr lang="en-US" sz="1400" dirty="0">
                <a:solidFill>
                  <a:schemeClr val="accent1">
                    <a:lumMod val="75000"/>
                  </a:schemeClr>
                </a:solidFill>
              </a:rPr>
              <a:t>can work with a number of diﬀerent digital picture ﬁle formats when working in the applications. It is true that a picture is worth a thousand words and you can use pictures to enhance your Word documents, PowerPoint slides, Excel worksheets, and even Outlook emails</a:t>
            </a:r>
            <a:r>
              <a:rPr lang="en-US" sz="1400" dirty="0" smtClean="0">
                <a:solidFill>
                  <a:schemeClr val="accent1">
                    <a:lumMod val="75000"/>
                  </a:schemeClr>
                </a:solidFill>
              </a:rPr>
              <a:t>.</a:t>
            </a:r>
          </a:p>
          <a:p>
            <a:pPr algn="just" eaLnBrk="0" hangingPunct="0"/>
            <a:r>
              <a:rPr lang="en-US" sz="1400" dirty="0">
                <a:solidFill>
                  <a:schemeClr val="accent1">
                    <a:lumMod val="75000"/>
                  </a:schemeClr>
                </a:solidFill>
              </a:rPr>
              <a:t>The Pictures command is on the Insert tab. To insert a picture, follow these steps</a:t>
            </a:r>
            <a:r>
              <a:rPr lang="en-US" sz="1400" dirty="0" smtClean="0">
                <a:solidFill>
                  <a:schemeClr val="accent1">
                    <a:lumMod val="75000"/>
                  </a:schemeClr>
                </a:solidFill>
              </a:rPr>
              <a:t>:</a:t>
            </a:r>
          </a:p>
          <a:p>
            <a:pPr algn="just" eaLnBrk="0" hangingPunct="0"/>
            <a:endParaRPr lang="en-US" sz="1400" dirty="0">
              <a:solidFill>
                <a:schemeClr val="accent1">
                  <a:lumMod val="75000"/>
                </a:schemeClr>
              </a:solidFill>
            </a:endParaRPr>
          </a:p>
          <a:p>
            <a:pPr marL="285750" indent="-285750" algn="just">
              <a:buFont typeface="Arial" panose="020B0604020202020204" pitchFamily="34" charset="0"/>
              <a:buChar char="•"/>
            </a:pPr>
            <a:r>
              <a:rPr lang="en-US" sz="1400" dirty="0">
                <a:solidFill>
                  <a:schemeClr val="accent1">
                    <a:lumMod val="75000"/>
                  </a:schemeClr>
                </a:solidFill>
              </a:rPr>
              <a:t>Select the Pictures command. The Insert Picture dialog box </a:t>
            </a:r>
            <a:r>
              <a:rPr lang="en-US" sz="1400" dirty="0" smtClean="0">
                <a:solidFill>
                  <a:schemeClr val="accent1">
                    <a:lumMod val="75000"/>
                  </a:schemeClr>
                </a:solidFill>
              </a:rPr>
              <a:t>opens.</a:t>
            </a:r>
          </a:p>
          <a:p>
            <a:pPr marL="285750" lvl="0" indent="-285750" algn="just" eaLnBrk="0" hangingPunct="0">
              <a:buFont typeface="Arial" panose="020B0604020202020204" pitchFamily="34" charset="0"/>
              <a:buChar char="•"/>
            </a:pPr>
            <a:r>
              <a:rPr lang="en-US" sz="1400" dirty="0">
                <a:solidFill>
                  <a:schemeClr val="accent1">
                    <a:lumMod val="75000"/>
                  </a:schemeClr>
                </a:solidFill>
              </a:rPr>
              <a:t>Locate and select the picture ﬁle you want to insert.</a:t>
            </a:r>
          </a:p>
          <a:p>
            <a:pPr marL="285750" lvl="0" indent="-285750" algn="just" eaLnBrk="0" hangingPunct="0">
              <a:buFont typeface="Arial" panose="020B0604020202020204" pitchFamily="34" charset="0"/>
              <a:buChar char="•"/>
            </a:pPr>
            <a:r>
              <a:rPr lang="en-US" sz="1400" dirty="0">
                <a:solidFill>
                  <a:schemeClr val="accent1">
                    <a:lumMod val="75000"/>
                  </a:schemeClr>
                </a:solidFill>
              </a:rPr>
              <a:t>Click the Insert button. The Insert Picture dialog box closes, and the picture is inserted into the document.</a:t>
            </a:r>
          </a:p>
          <a:p>
            <a:pPr algn="just"/>
            <a:endParaRPr lang="en-US" sz="1400" dirty="0">
              <a:solidFill>
                <a:schemeClr val="accent1">
                  <a:lumMod val="75000"/>
                </a:schemeClr>
              </a:solidFill>
            </a:endParaRPr>
          </a:p>
        </p:txBody>
      </p:sp>
      <p:sp>
        <p:nvSpPr>
          <p:cNvPr id="5" name="Rectangle 4"/>
          <p:cNvSpPr/>
          <p:nvPr/>
        </p:nvSpPr>
        <p:spPr>
          <a:xfrm>
            <a:off x="3124200" y="6400800"/>
            <a:ext cx="2462534" cy="307777"/>
          </a:xfrm>
          <a:prstGeom prst="rect">
            <a:avLst/>
          </a:prstGeom>
        </p:spPr>
        <p:txBody>
          <a:bodyPr wrap="none">
            <a:spAutoFit/>
          </a:bodyPr>
          <a:lstStyle/>
          <a:p>
            <a:r>
              <a:rPr lang="en-US" sz="1400" i="1" dirty="0">
                <a:solidFill>
                  <a:schemeClr val="accent1">
                    <a:lumMod val="75000"/>
                  </a:schemeClr>
                </a:solidFill>
              </a:rPr>
              <a:t>The Insert Picture dialog box</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523" y="3386461"/>
            <a:ext cx="5429477" cy="29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137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Navigating and customizing the Office interface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831737"/>
          </a:xfrm>
          <a:prstGeom prst="rect">
            <a:avLst/>
          </a:prstGeom>
        </p:spPr>
        <p:txBody>
          <a:bodyPr vert="horz" wrap="square" lIns="0" tIns="12700" rIns="0" bIns="0" rtlCol="0">
            <a:spAutoFit/>
          </a:bodyPr>
          <a:lstStyle/>
          <a:p>
            <a:pPr marL="67945" marR="160020" eaLnBrk="0" hangingPunct="0">
              <a:lnSpc>
                <a:spcPct val="105000"/>
              </a:lnSpc>
              <a:spcBef>
                <a:spcPts val="900"/>
              </a:spcBef>
              <a:spcAft>
                <a:spcPts val="0"/>
              </a:spcAft>
            </a:pPr>
            <a:endParaRPr lang="en-US" sz="1400" dirty="0" smtClean="0">
              <a:latin typeface="Trebuchet MS" panose="020B0603020202020204" pitchFamily="34" charset="0"/>
              <a:ea typeface="Times New Roman" panose="02020603050405020304" pitchFamily="18" charset="0"/>
              <a:cs typeface="Trebuchet MS" panose="020B0603020202020204" pitchFamily="34" charset="0"/>
            </a:endParaRPr>
          </a:p>
          <a:p>
            <a:pPr marL="67945" marR="160020" algn="just" eaLnBrk="0" hangingPunct="0">
              <a:lnSpc>
                <a:spcPct val="105000"/>
              </a:lnSpc>
              <a:spcBef>
                <a:spcPts val="900"/>
              </a:spcBef>
              <a:spcAft>
                <a:spcPts val="0"/>
              </a:spcAft>
            </a:pPr>
            <a:endParaRPr lang="en-US" sz="1400" dirty="0">
              <a:solidFill>
                <a:schemeClr val="accent1">
                  <a:lumMod val="75000"/>
                </a:schemeClr>
              </a:solidFill>
              <a:ea typeface="Times New Roman" panose="02020603050405020304" pitchFamily="18" charset="0"/>
              <a:cs typeface="Trebuchet MS" panose="020B0603020202020204" pitchFamily="34" charset="0"/>
            </a:endParaRPr>
          </a:p>
          <a:p>
            <a:pPr marL="67945" marR="160020" algn="just" eaLnBrk="0" hangingPunct="0">
              <a:lnSpc>
                <a:spcPct val="105000"/>
              </a:lnSpc>
              <a:spcBef>
                <a:spcPts val="900"/>
              </a:spcBef>
              <a:spcAft>
                <a:spcPts val="0"/>
              </a:spcAft>
            </a:pPr>
            <a:r>
              <a:rPr lang="en-US" sz="1400" dirty="0" smtClean="0">
                <a:solidFill>
                  <a:schemeClr val="accent1">
                    <a:lumMod val="75000"/>
                  </a:schemeClr>
                </a:solidFill>
                <a:ea typeface="Times New Roman" panose="02020603050405020304" pitchFamily="18" charset="0"/>
                <a:cs typeface="Trebuchet MS" panose="020B0603020202020204" pitchFamily="34" charset="0"/>
              </a:rPr>
              <a:t>The </a:t>
            </a:r>
            <a:r>
              <a:rPr lang="en-US" sz="1400" dirty="0">
                <a:solidFill>
                  <a:schemeClr val="accent1">
                    <a:lumMod val="75000"/>
                  </a:schemeClr>
                </a:solidFill>
                <a:ea typeface="Times New Roman" panose="02020603050405020304" pitchFamily="18" charset="0"/>
                <a:cs typeface="Trebuchet MS" panose="020B0603020202020204" pitchFamily="34" charset="0"/>
              </a:rPr>
              <a:t>Microsoft Oﬃce applications are designed to </a:t>
            </a:r>
            <a:r>
              <a:rPr lang="en-US" sz="1400" spc="-15" dirty="0">
                <a:solidFill>
                  <a:schemeClr val="accent1">
                    <a:lumMod val="75000"/>
                  </a:schemeClr>
                </a:solidFill>
                <a:ea typeface="Times New Roman" panose="02020603050405020304" pitchFamily="18" charset="0"/>
                <a:cs typeface="Trebuchet MS" panose="020B0603020202020204" pitchFamily="34" charset="0"/>
              </a:rPr>
              <a:t>make  </a:t>
            </a:r>
            <a:r>
              <a:rPr lang="en-US" sz="1400" dirty="0">
                <a:solidFill>
                  <a:schemeClr val="accent1">
                    <a:lumMod val="75000"/>
                  </a:schemeClr>
                </a:solidFill>
                <a:ea typeface="Times New Roman" panose="02020603050405020304" pitchFamily="18" charset="0"/>
                <a:cs typeface="Trebuchet MS" panose="020B0603020202020204" pitchFamily="34" charset="0"/>
              </a:rPr>
              <a:t>it easy for  you to concentrate on your work, whether it is a </a:t>
            </a:r>
            <a:r>
              <a:rPr lang="en-US" sz="1400" spc="-30" dirty="0">
                <a:solidFill>
                  <a:schemeClr val="accent1">
                    <a:lumMod val="75000"/>
                  </a:schemeClr>
                </a:solidFill>
                <a:ea typeface="Times New Roman" panose="02020603050405020304" pitchFamily="18" charset="0"/>
                <a:cs typeface="Trebuchet MS" panose="020B0603020202020204" pitchFamily="34" charset="0"/>
              </a:rPr>
              <a:t>Word </a:t>
            </a:r>
            <a:r>
              <a:rPr lang="en-US" sz="1400" dirty="0">
                <a:solidFill>
                  <a:schemeClr val="accent1">
                    <a:lumMod val="75000"/>
                  </a:schemeClr>
                </a:solidFill>
                <a:ea typeface="Times New Roman" panose="02020603050405020304" pitchFamily="18" charset="0"/>
                <a:cs typeface="Trebuchet MS" panose="020B0603020202020204" pitchFamily="34" charset="0"/>
              </a:rPr>
              <a:t>document, Excel Worksheet, or a PowerPoint slide presentation. These powerful applications are also designed so that you can quickly access the commands and features that you need to get the job done. </a:t>
            </a:r>
            <a:endParaRPr lang="en-US" sz="1400" dirty="0" smtClean="0">
              <a:solidFill>
                <a:schemeClr val="accent1">
                  <a:lumMod val="75000"/>
                </a:schemeClr>
              </a:solidFill>
              <a:ea typeface="Times New Roman" panose="02020603050405020304" pitchFamily="18" charset="0"/>
              <a:cs typeface="Trebuchet MS" panose="020B0603020202020204" pitchFamily="34" charset="0"/>
            </a:endParaRPr>
          </a:p>
          <a:p>
            <a:pPr marL="67945" marR="160020" algn="just" eaLnBrk="0" hangingPunct="0">
              <a:lnSpc>
                <a:spcPct val="105000"/>
              </a:lnSpc>
              <a:spcBef>
                <a:spcPts val="900"/>
              </a:spcBef>
              <a:spcAft>
                <a:spcPts val="0"/>
              </a:spcAft>
            </a:pPr>
            <a:r>
              <a:rPr lang="en-US" sz="1400" dirty="0" smtClean="0">
                <a:solidFill>
                  <a:schemeClr val="accent1">
                    <a:lumMod val="75000"/>
                  </a:schemeClr>
                </a:solidFill>
                <a:ea typeface="Times New Roman" panose="02020603050405020304" pitchFamily="18" charset="0"/>
                <a:cs typeface="Trebuchet MS" panose="020B0603020202020204" pitchFamily="34" charset="0"/>
              </a:rPr>
              <a:t>The Oﬃce </a:t>
            </a:r>
            <a:r>
              <a:rPr lang="en-US" sz="1400" dirty="0">
                <a:solidFill>
                  <a:schemeClr val="accent1">
                    <a:lumMod val="75000"/>
                  </a:schemeClr>
                </a:solidFill>
                <a:ea typeface="Times New Roman" panose="02020603050405020304" pitchFamily="18" charset="0"/>
                <a:cs typeface="Trebuchet MS" panose="020B0603020202020204" pitchFamily="34" charset="0"/>
              </a:rPr>
              <a:t>suite applications’ easy-to-use interface centers around the ribbon, which is the place to go when you need to access an application command or feature. In this chapter, we </a:t>
            </a:r>
            <a:r>
              <a:rPr lang="en-US" sz="1400" spc="-15" dirty="0">
                <a:solidFill>
                  <a:schemeClr val="accent1">
                    <a:lumMod val="75000"/>
                  </a:schemeClr>
                </a:solidFill>
                <a:ea typeface="Times New Roman" panose="02020603050405020304" pitchFamily="18" charset="0"/>
                <a:cs typeface="Trebuchet MS" panose="020B0603020202020204" pitchFamily="34" charset="0"/>
              </a:rPr>
              <a:t>take </a:t>
            </a:r>
            <a:r>
              <a:rPr lang="en-US" sz="1400" dirty="0">
                <a:solidFill>
                  <a:schemeClr val="accent1">
                    <a:lumMod val="75000"/>
                  </a:schemeClr>
                </a:solidFill>
                <a:ea typeface="Times New Roman" panose="02020603050405020304" pitchFamily="18" charset="0"/>
                <a:cs typeface="Trebuchet MS" panose="020B0603020202020204" pitchFamily="34" charset="0"/>
              </a:rPr>
              <a:t>a look at  the interface shared by the Oﬃce applications (primarily </a:t>
            </a:r>
            <a:r>
              <a:rPr lang="en-US" sz="1400" spc="-25" dirty="0" smtClean="0">
                <a:solidFill>
                  <a:schemeClr val="accent1">
                    <a:lumMod val="75000"/>
                  </a:schemeClr>
                </a:solidFill>
                <a:ea typeface="Times New Roman" panose="02020603050405020304" pitchFamily="18" charset="0"/>
                <a:cs typeface="Trebuchet MS" panose="020B0603020202020204" pitchFamily="34" charset="0"/>
              </a:rPr>
              <a:t>Word, </a:t>
            </a:r>
            <a:r>
              <a:rPr lang="en-US" sz="1400" dirty="0" smtClean="0">
                <a:solidFill>
                  <a:schemeClr val="accent1">
                    <a:lumMod val="75000"/>
                  </a:schemeClr>
                </a:solidFill>
                <a:ea typeface="Times New Roman" panose="02020603050405020304" pitchFamily="18" charset="0"/>
                <a:cs typeface="Trebuchet MS" panose="020B0603020202020204" pitchFamily="34" charset="0"/>
              </a:rPr>
              <a:t>Excel, and PowerPoint </a:t>
            </a:r>
            <a:r>
              <a:rPr lang="en-US" sz="1400" dirty="0">
                <a:solidFill>
                  <a:schemeClr val="accent1">
                    <a:lumMod val="75000"/>
                  </a:schemeClr>
                </a:solidFill>
                <a:ea typeface="Times New Roman" panose="02020603050405020304" pitchFamily="18" charset="0"/>
                <a:cs typeface="Trebuchet MS" panose="020B0603020202020204" pitchFamily="34" charset="0"/>
              </a:rPr>
              <a:t>and explore how to stay </a:t>
            </a:r>
            <a:r>
              <a:rPr lang="en-US" sz="1400" spc="-15" dirty="0">
                <a:solidFill>
                  <a:schemeClr val="accent1">
                    <a:lumMod val="75000"/>
                  </a:schemeClr>
                </a:solidFill>
                <a:ea typeface="Times New Roman" panose="02020603050405020304" pitchFamily="18" charset="0"/>
                <a:cs typeface="Trebuchet MS" panose="020B0603020202020204" pitchFamily="34" charset="0"/>
              </a:rPr>
              <a:t>productive </a:t>
            </a:r>
            <a:r>
              <a:rPr lang="en-US" sz="1400" dirty="0">
                <a:solidFill>
                  <a:schemeClr val="accent1">
                    <a:lumMod val="75000"/>
                  </a:schemeClr>
                </a:solidFill>
                <a:ea typeface="Times New Roman" panose="02020603050405020304" pitchFamily="18" charset="0"/>
                <a:cs typeface="Trebuchet MS" panose="020B0603020202020204" pitchFamily="34" charset="0"/>
              </a:rPr>
              <a:t>as you navigate the various command elements, such as the ribbon tabs,</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galleries,</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dialog</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spc="-15" dirty="0">
                <a:solidFill>
                  <a:schemeClr val="accent1">
                    <a:lumMod val="75000"/>
                  </a:schemeClr>
                </a:solidFill>
                <a:ea typeface="Times New Roman" panose="02020603050405020304" pitchFamily="18" charset="0"/>
                <a:cs typeface="Trebuchet MS" panose="020B0603020202020204" pitchFamily="34" charset="0"/>
              </a:rPr>
              <a:t>boxes,</a:t>
            </a:r>
            <a:r>
              <a:rPr lang="en-US" sz="1400" spc="75"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task</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panes,</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and</a:t>
            </a:r>
            <a:r>
              <a:rPr lang="en-US" sz="1400" spc="75"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even</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the</a:t>
            </a:r>
            <a:r>
              <a:rPr lang="en-US" sz="1400" spc="70" dirty="0">
                <a:solidFill>
                  <a:schemeClr val="accent1">
                    <a:lumMod val="75000"/>
                  </a:schemeClr>
                </a:solidFill>
                <a:ea typeface="Times New Roman" panose="02020603050405020304" pitchFamily="18" charset="0"/>
                <a:cs typeface="Trebuchet MS" panose="020B0603020202020204" pitchFamily="34" charset="0"/>
              </a:rPr>
              <a:t> </a:t>
            </a:r>
            <a:r>
              <a:rPr lang="en-US" sz="1400" dirty="0">
                <a:solidFill>
                  <a:schemeClr val="accent1">
                    <a:lumMod val="75000"/>
                  </a:schemeClr>
                </a:solidFill>
                <a:ea typeface="Times New Roman" panose="02020603050405020304" pitchFamily="18" charset="0"/>
                <a:cs typeface="Trebuchet MS" panose="020B0603020202020204" pitchFamily="34" charset="0"/>
              </a:rPr>
              <a:t>status</a:t>
            </a:r>
            <a:r>
              <a:rPr lang="en-US" sz="1400" spc="75" dirty="0">
                <a:solidFill>
                  <a:schemeClr val="accent1">
                    <a:lumMod val="75000"/>
                  </a:schemeClr>
                </a:solidFill>
                <a:ea typeface="Times New Roman" panose="02020603050405020304" pitchFamily="18" charset="0"/>
                <a:cs typeface="Trebuchet MS" panose="020B0603020202020204" pitchFamily="34" charset="0"/>
              </a:rPr>
              <a:t> </a:t>
            </a:r>
            <a:r>
              <a:rPr lang="en-US" sz="1400" spc="-35" dirty="0">
                <a:solidFill>
                  <a:schemeClr val="accent1">
                    <a:lumMod val="75000"/>
                  </a:schemeClr>
                </a:solidFill>
                <a:ea typeface="Times New Roman" panose="02020603050405020304" pitchFamily="18" charset="0"/>
                <a:cs typeface="Trebuchet MS" panose="020B0603020202020204" pitchFamily="34" charset="0"/>
              </a:rPr>
              <a:t>bar.</a:t>
            </a:r>
            <a:endParaRPr lang="en-US" sz="1400" dirty="0">
              <a:solidFill>
                <a:schemeClr val="accent1">
                  <a:lumMod val="75000"/>
                </a:schemeClr>
              </a:solidFill>
              <a:ea typeface="Times New Roman" panose="02020603050405020304" pitchFamily="18" charset="0"/>
              <a:cs typeface="Trebuchet MS" panose="020B0603020202020204" pitchFamily="34" charset="0"/>
            </a:endParaRPr>
          </a:p>
        </p:txBody>
      </p:sp>
    </p:spTree>
    <p:extLst>
      <p:ext uri="{BB962C8B-B14F-4D97-AF65-F5344CB8AC3E}">
        <p14:creationId xmlns:p14="http://schemas.microsoft.com/office/powerpoint/2010/main" val="3641143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Adjusting pictures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305486"/>
          </a:xfrm>
          <a:prstGeom prst="rect">
            <a:avLst/>
          </a:prstGeom>
        </p:spPr>
        <p:txBody>
          <a:bodyPr vert="horz" wrap="square" lIns="0" tIns="12700" rIns="0" bIns="0" rtlCol="0">
            <a:spAutoFit/>
          </a:bodyPr>
          <a:lstStyle/>
          <a:p>
            <a:pPr algn="just"/>
            <a:r>
              <a:rPr lang="en-US" sz="1400" dirty="0">
                <a:solidFill>
                  <a:schemeClr val="accent1">
                    <a:lumMod val="75000"/>
                  </a:schemeClr>
                </a:solidFill>
              </a:rPr>
              <a:t>I</a:t>
            </a:r>
            <a:r>
              <a:rPr lang="en-US" sz="1400" dirty="0" smtClean="0">
                <a:solidFill>
                  <a:schemeClr val="accent1">
                    <a:lumMod val="75000"/>
                  </a:schemeClr>
                </a:solidFill>
              </a:rPr>
              <a:t>f </a:t>
            </a:r>
            <a:r>
              <a:rPr lang="en-US" sz="1400" dirty="0">
                <a:solidFill>
                  <a:schemeClr val="accent1">
                    <a:lumMod val="75000"/>
                  </a:schemeClr>
                </a:solidFill>
              </a:rPr>
              <a:t>you select </a:t>
            </a:r>
            <a:r>
              <a:rPr lang="en-US" sz="1400" dirty="0" smtClean="0">
                <a:solidFill>
                  <a:schemeClr val="accent1">
                    <a:lumMod val="75000"/>
                  </a:schemeClr>
                </a:solidFill>
              </a:rPr>
              <a:t>Picture Corrections </a:t>
            </a:r>
            <a:r>
              <a:rPr lang="en-US" sz="1400" dirty="0">
                <a:solidFill>
                  <a:schemeClr val="accent1">
                    <a:lumMod val="75000"/>
                  </a:schemeClr>
                </a:solidFill>
              </a:rPr>
              <a:t>Options at the bottom of the Corrections gallery (</a:t>
            </a:r>
            <a:r>
              <a:rPr lang="en-US" sz="1400" b="1" dirty="0">
                <a:solidFill>
                  <a:schemeClr val="accent1">
                    <a:lumMod val="75000"/>
                  </a:schemeClr>
                </a:solidFill>
              </a:rPr>
              <a:t>select Correction then Picture Corrections Options</a:t>
            </a:r>
            <a:r>
              <a:rPr lang="en-US" sz="1400" dirty="0">
                <a:solidFill>
                  <a:schemeClr val="accent1">
                    <a:lumMod val="75000"/>
                  </a:schemeClr>
                </a:solidFill>
              </a:rPr>
              <a:t>), the Format Picture </a:t>
            </a:r>
            <a:r>
              <a:rPr lang="en-US" sz="1400" dirty="0" smtClean="0">
                <a:solidFill>
                  <a:schemeClr val="accent1">
                    <a:lumMod val="75000"/>
                  </a:schemeClr>
                </a:solidFill>
              </a:rPr>
              <a:t>task pane opens with Picture Corrections selected.</a:t>
            </a:r>
            <a:r>
              <a:rPr lang="en-US" sz="1400" dirty="0">
                <a:solidFill>
                  <a:schemeClr val="accent1">
                    <a:lumMod val="75000"/>
                  </a:schemeClr>
                </a:solidFill>
              </a:rPr>
              <a:t> You can use the diﬀerent settings in the Format Picture task pane to specify the ﬁll, the line color, the line style, and the 3D format and rotation for the image. You can also ﬁne-tune changes that you have made to the picture, such as brightness and contrast corrections, color changes, and artistic </a:t>
            </a:r>
            <a:r>
              <a:rPr lang="en-US" sz="1400" dirty="0" smtClean="0">
                <a:solidFill>
                  <a:schemeClr val="accent1">
                    <a:lumMod val="75000"/>
                  </a:schemeClr>
                </a:solidFill>
              </a:rPr>
              <a:t>eﬀects (</a:t>
            </a:r>
            <a:r>
              <a:rPr lang="en-US" sz="1400" b="1" dirty="0" smtClean="0">
                <a:solidFill>
                  <a:schemeClr val="accent1">
                    <a:lumMod val="75000"/>
                  </a:schemeClr>
                </a:solidFill>
              </a:rPr>
              <a:t>Click on picture – Format</a:t>
            </a:r>
            <a:r>
              <a:rPr lang="en-US" sz="1400" dirty="0" smtClean="0">
                <a:solidFill>
                  <a:schemeClr val="accent1">
                    <a:lumMod val="75000"/>
                  </a:schemeClr>
                </a:solidFill>
              </a:rPr>
              <a:t>).</a:t>
            </a:r>
            <a:endParaRPr lang="en-US" sz="1400" dirty="0">
              <a:solidFill>
                <a:schemeClr val="accent1">
                  <a:lumMod val="75000"/>
                </a:schemeClr>
              </a:solidFill>
            </a:endParaRPr>
          </a:p>
        </p:txBody>
      </p:sp>
      <p:sp>
        <p:nvSpPr>
          <p:cNvPr id="5" name="Rectangle 4"/>
          <p:cNvSpPr/>
          <p:nvPr/>
        </p:nvSpPr>
        <p:spPr>
          <a:xfrm>
            <a:off x="3357419" y="6400800"/>
            <a:ext cx="2541080" cy="307777"/>
          </a:xfrm>
          <a:prstGeom prst="rect">
            <a:avLst/>
          </a:prstGeom>
        </p:spPr>
        <p:txBody>
          <a:bodyPr wrap="none">
            <a:spAutoFit/>
          </a:bodyPr>
          <a:lstStyle/>
          <a:p>
            <a:r>
              <a:rPr lang="en-US" sz="1400" i="1" dirty="0">
                <a:solidFill>
                  <a:schemeClr val="accent1">
                    <a:lumMod val="75000"/>
                  </a:schemeClr>
                </a:solidFill>
              </a:rPr>
              <a:t>The Format Picture task pane</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37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43200"/>
            <a:ext cx="7884319" cy="343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5024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Cropping an image</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981200"/>
            <a:ext cx="8077200" cy="1520929"/>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Another </a:t>
            </a:r>
            <a:r>
              <a:rPr lang="en-US" sz="1400" dirty="0">
                <a:solidFill>
                  <a:schemeClr val="accent1">
                    <a:lumMod val="75000"/>
                  </a:schemeClr>
                </a:solidFill>
              </a:rPr>
              <a:t>useful command for adjusting an image is the Crop command. Although this command isn’t included in the Adjust group, the Crop command is useful when you want to trim unneeded parts of the image. It is located at the other end of the </a:t>
            </a:r>
            <a:r>
              <a:rPr lang="en-US" sz="1400" b="1" dirty="0">
                <a:solidFill>
                  <a:schemeClr val="accent1">
                    <a:lumMod val="75000"/>
                  </a:schemeClr>
                </a:solidFill>
              </a:rPr>
              <a:t>Format tab</a:t>
            </a:r>
            <a:r>
              <a:rPr lang="en-US" sz="1400" dirty="0">
                <a:solidFill>
                  <a:schemeClr val="accent1">
                    <a:lumMod val="75000"/>
                  </a:schemeClr>
                </a:solidFill>
              </a:rPr>
              <a:t> in the Size group.</a:t>
            </a:r>
          </a:p>
          <a:p>
            <a:pPr algn="just" eaLnBrk="0" hangingPunct="0"/>
            <a:r>
              <a:rPr lang="en-US" sz="1400" dirty="0">
                <a:solidFill>
                  <a:schemeClr val="accent1">
                    <a:lumMod val="75000"/>
                  </a:schemeClr>
                </a:solidFill>
              </a:rPr>
              <a:t>The Crop command oﬀers more than one possibility for cropping an image. When you select the Crop command, the following options are provided</a:t>
            </a:r>
            <a:r>
              <a:rPr lang="en-US" sz="1400" dirty="0" smtClean="0">
                <a:solidFill>
                  <a:schemeClr val="accent1">
                    <a:lumMod val="75000"/>
                  </a:schemeClr>
                </a:solidFill>
              </a:rPr>
              <a:t>: </a:t>
            </a:r>
            <a:r>
              <a:rPr lang="en-US" sz="1400" b="1" dirty="0" smtClean="0">
                <a:solidFill>
                  <a:schemeClr val="accent1">
                    <a:lumMod val="75000"/>
                  </a:schemeClr>
                </a:solidFill>
              </a:rPr>
              <a:t>Crop, Crop to Shape, Aspect Ratio, Fill, Fit</a:t>
            </a:r>
            <a:r>
              <a:rPr lang="en-US" sz="1400" dirty="0" smtClean="0">
                <a:solidFill>
                  <a:schemeClr val="accent1">
                    <a:lumMod val="75000"/>
                  </a:schemeClr>
                </a:solidFill>
              </a:rPr>
              <a:t>.</a:t>
            </a:r>
          </a:p>
          <a:p>
            <a:pPr algn="just" eaLnBrk="0" hangingPunct="0"/>
            <a:r>
              <a:rPr lang="en-US" sz="1400" dirty="0">
                <a:solidFill>
                  <a:schemeClr val="accent1">
                    <a:lumMod val="75000"/>
                  </a:schemeClr>
                </a:solidFill>
              </a:rPr>
              <a:t>If you ﬁnd that you have gone overboard on the cropping, you can remove the cropping by using the </a:t>
            </a:r>
            <a:r>
              <a:rPr lang="en-US" sz="1400" b="1" dirty="0">
                <a:solidFill>
                  <a:schemeClr val="accent1">
                    <a:lumMod val="75000"/>
                  </a:schemeClr>
                </a:solidFill>
              </a:rPr>
              <a:t>Undo command on the Quick Access Toolbar</a:t>
            </a:r>
            <a:r>
              <a:rPr lang="en-US" sz="1400" dirty="0">
                <a:solidFill>
                  <a:schemeClr val="accent1">
                    <a:lumMod val="75000"/>
                  </a:schemeClr>
                </a:solidFill>
              </a:rPr>
              <a:t>.</a:t>
            </a:r>
          </a:p>
        </p:txBody>
      </p:sp>
    </p:spTree>
    <p:extLst>
      <p:ext uri="{BB962C8B-B14F-4D97-AF65-F5344CB8AC3E}">
        <p14:creationId xmlns:p14="http://schemas.microsoft.com/office/powerpoint/2010/main" val="97471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Using the Background Removal tool</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447800"/>
            <a:ext cx="8077200" cy="1305486"/>
          </a:xfrm>
          <a:prstGeom prst="rect">
            <a:avLst/>
          </a:prstGeom>
        </p:spPr>
        <p:txBody>
          <a:bodyPr vert="horz" wrap="square" lIns="0" tIns="12700" rIns="0" bIns="0" rtlCol="0">
            <a:spAutoFit/>
          </a:bodyPr>
          <a:lstStyle/>
          <a:p>
            <a:pPr algn="just"/>
            <a:r>
              <a:rPr lang="en-US" sz="1400" dirty="0" smtClean="0">
                <a:solidFill>
                  <a:schemeClr val="accent1">
                    <a:lumMod val="75000"/>
                  </a:schemeClr>
                </a:solidFill>
              </a:rPr>
              <a:t>The </a:t>
            </a:r>
            <a:r>
              <a:rPr lang="en-US" sz="1400" dirty="0">
                <a:solidFill>
                  <a:schemeClr val="accent1">
                    <a:lumMod val="75000"/>
                  </a:schemeClr>
                </a:solidFill>
              </a:rPr>
              <a:t>Background Removal tool can be extremely useful in removing unwanted background information from a picture so that the resulting image completely highlights the subject of the picture. </a:t>
            </a:r>
            <a:endParaRPr lang="en-US" sz="1400" dirty="0" smtClean="0">
              <a:solidFill>
                <a:schemeClr val="accent1">
                  <a:lumMod val="75000"/>
                </a:schemeClr>
              </a:solidFill>
            </a:endParaRPr>
          </a:p>
          <a:p>
            <a:pPr algn="just"/>
            <a:r>
              <a:rPr lang="en-US" sz="1400" dirty="0">
                <a:solidFill>
                  <a:schemeClr val="accent1">
                    <a:lumMod val="75000"/>
                  </a:schemeClr>
                </a:solidFill>
              </a:rPr>
              <a:t>To use the Remove Background tool, select a photo in the Oﬃce application. Then </a:t>
            </a:r>
            <a:r>
              <a:rPr lang="en-US" sz="1400" dirty="0" smtClean="0">
                <a:solidFill>
                  <a:schemeClr val="accent1">
                    <a:lumMod val="75000"/>
                  </a:schemeClr>
                </a:solidFill>
              </a:rPr>
              <a:t>go in </a:t>
            </a:r>
            <a:r>
              <a:rPr lang="en-US" sz="1400" b="1" dirty="0" smtClean="0">
                <a:solidFill>
                  <a:schemeClr val="accent1">
                    <a:lumMod val="75000"/>
                  </a:schemeClr>
                </a:solidFill>
              </a:rPr>
              <a:t>Format </a:t>
            </a:r>
            <a:r>
              <a:rPr lang="en-US" sz="1400" dirty="0" smtClean="0">
                <a:solidFill>
                  <a:schemeClr val="accent1">
                    <a:lumMod val="75000"/>
                  </a:schemeClr>
                </a:solidFill>
              </a:rPr>
              <a:t>and click on the </a:t>
            </a:r>
            <a:r>
              <a:rPr lang="en-US" sz="1400" b="1" dirty="0" smtClean="0">
                <a:solidFill>
                  <a:schemeClr val="accent1">
                    <a:lumMod val="75000"/>
                  </a:schemeClr>
                </a:solidFill>
              </a:rPr>
              <a:t>Remove </a:t>
            </a:r>
            <a:r>
              <a:rPr lang="en-US" sz="1400" b="1" dirty="0">
                <a:solidFill>
                  <a:schemeClr val="accent1">
                    <a:lumMod val="75000"/>
                  </a:schemeClr>
                </a:solidFill>
              </a:rPr>
              <a:t>Background </a:t>
            </a:r>
            <a:r>
              <a:rPr lang="en-US" sz="1400" dirty="0">
                <a:solidFill>
                  <a:schemeClr val="accent1">
                    <a:lumMod val="75000"/>
                  </a:schemeClr>
                </a:solidFill>
              </a:rPr>
              <a:t>command. The commands provided on the Background Removal tab are self- </a:t>
            </a:r>
            <a:r>
              <a:rPr lang="en-US" sz="1400" dirty="0" smtClean="0">
                <a:solidFill>
                  <a:schemeClr val="accent1">
                    <a:lumMod val="75000"/>
                  </a:schemeClr>
                </a:solidFill>
              </a:rPr>
              <a:t>explanatory (</a:t>
            </a:r>
            <a:r>
              <a:rPr lang="en-US" sz="1400" b="1" dirty="0" smtClean="0">
                <a:solidFill>
                  <a:schemeClr val="accent1">
                    <a:lumMod val="75000"/>
                  </a:schemeClr>
                </a:solidFill>
              </a:rPr>
              <a:t>Click on picture – Format – Artistic Effects – or Remove Background</a:t>
            </a:r>
            <a:r>
              <a:rPr lang="en-US" sz="1400" dirty="0" smtClean="0">
                <a:solidFill>
                  <a:schemeClr val="accent1">
                    <a:lumMod val="75000"/>
                  </a:schemeClr>
                </a:solidFill>
              </a:rPr>
              <a:t>). </a:t>
            </a:r>
          </a:p>
          <a:p>
            <a:endParaRPr lang="en-US" sz="1400" dirty="0">
              <a:solidFill>
                <a:schemeClr val="accent1">
                  <a:lumMod val="75000"/>
                </a:schemeClr>
              </a:solidFill>
            </a:endParaRPr>
          </a:p>
        </p:txBody>
      </p:sp>
      <p:sp>
        <p:nvSpPr>
          <p:cNvPr id="5" name="Rectangle 4"/>
          <p:cNvSpPr/>
          <p:nvPr/>
        </p:nvSpPr>
        <p:spPr>
          <a:xfrm>
            <a:off x="2286000" y="6400800"/>
            <a:ext cx="4352474" cy="307777"/>
          </a:xfrm>
          <a:prstGeom prst="rect">
            <a:avLst/>
          </a:prstGeom>
        </p:spPr>
        <p:txBody>
          <a:bodyPr wrap="none">
            <a:spAutoFit/>
          </a:bodyPr>
          <a:lstStyle/>
          <a:p>
            <a:r>
              <a:rPr lang="en-US" sz="1400" i="1" dirty="0">
                <a:solidFill>
                  <a:schemeClr val="accent1">
                    <a:lumMod val="75000"/>
                  </a:schemeClr>
                </a:solidFill>
              </a:rPr>
              <a:t>The Background Removal tab and a selected picture</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399" y="3352800"/>
            <a:ext cx="607312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444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Inserting online pictures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090042"/>
          </a:xfrm>
          <a:prstGeom prst="rect">
            <a:avLst/>
          </a:prstGeom>
        </p:spPr>
        <p:txBody>
          <a:bodyPr vert="horz" wrap="square" lIns="0" tIns="12700" rIns="0" bIns="0" rtlCol="0">
            <a:spAutoFit/>
          </a:bodyPr>
          <a:lstStyle/>
          <a:p>
            <a:pPr algn="just"/>
            <a:r>
              <a:rPr lang="en-US" sz="1400" dirty="0">
                <a:solidFill>
                  <a:schemeClr val="accent1">
                    <a:lumMod val="75000"/>
                  </a:schemeClr>
                </a:solidFill>
              </a:rPr>
              <a:t>The Microsoft Oﬃce applications provide you with the ability to source online pictures for your documents, worksheets, and slides. The </a:t>
            </a:r>
            <a:r>
              <a:rPr lang="en-US" sz="1400" b="1" dirty="0">
                <a:solidFill>
                  <a:schemeClr val="accent1">
                    <a:lumMod val="75000"/>
                  </a:schemeClr>
                </a:solidFill>
              </a:rPr>
              <a:t>Bing </a:t>
            </a:r>
            <a:r>
              <a:rPr lang="en-US" sz="1400" b="1" dirty="0" smtClean="0">
                <a:solidFill>
                  <a:schemeClr val="accent1">
                    <a:lumMod val="75000"/>
                  </a:schemeClr>
                </a:solidFill>
              </a:rPr>
              <a:t>image search </a:t>
            </a:r>
            <a:r>
              <a:rPr lang="en-US" sz="1400" dirty="0">
                <a:solidFill>
                  <a:schemeClr val="accent1">
                    <a:lumMod val="75000"/>
                  </a:schemeClr>
                </a:solidFill>
              </a:rPr>
              <a:t>engine provides you with endless possibilities. Bing makes sure that all images located during the Bing search are licensed under Creative Commons</a:t>
            </a:r>
            <a:r>
              <a:rPr lang="en-US" sz="1400" dirty="0" smtClean="0">
                <a:solidFill>
                  <a:schemeClr val="accent1">
                    <a:lumMod val="75000"/>
                  </a:schemeClr>
                </a:solidFill>
              </a:rPr>
              <a:t>.</a:t>
            </a:r>
            <a:r>
              <a:rPr lang="en-US" sz="1400" dirty="0">
                <a:solidFill>
                  <a:schemeClr val="accent1">
                    <a:lumMod val="75000"/>
                  </a:schemeClr>
                </a:solidFill>
              </a:rPr>
              <a:t> When you select the </a:t>
            </a:r>
            <a:r>
              <a:rPr lang="en-US" sz="1400" b="1" dirty="0">
                <a:solidFill>
                  <a:schemeClr val="accent1">
                    <a:lumMod val="75000"/>
                  </a:schemeClr>
                </a:solidFill>
              </a:rPr>
              <a:t>Online Pictures command on the ribbon’s Insert </a:t>
            </a:r>
            <a:r>
              <a:rPr lang="en-US" sz="1400" b="1" dirty="0" smtClean="0">
                <a:solidFill>
                  <a:schemeClr val="accent1">
                    <a:lumMod val="75000"/>
                  </a:schemeClr>
                </a:solidFill>
              </a:rPr>
              <a:t>tab</a:t>
            </a:r>
            <a:r>
              <a:rPr lang="en-US" sz="1400" dirty="0" smtClean="0">
                <a:solidFill>
                  <a:schemeClr val="accent1">
                    <a:lumMod val="75000"/>
                  </a:schemeClr>
                </a:solidFill>
              </a:rPr>
              <a:t>, </a:t>
            </a:r>
            <a:r>
              <a:rPr lang="en-US" sz="1400" dirty="0">
                <a:solidFill>
                  <a:schemeClr val="accent1">
                    <a:lumMod val="75000"/>
                  </a:schemeClr>
                </a:solidFill>
              </a:rPr>
              <a:t>the Online Pictures window opens, as shown </a:t>
            </a:r>
            <a:r>
              <a:rPr lang="en-US" sz="1400" dirty="0" smtClean="0">
                <a:solidFill>
                  <a:schemeClr val="accent1">
                    <a:lumMod val="75000"/>
                  </a:schemeClr>
                </a:solidFill>
              </a:rPr>
              <a:t>in Figure.</a:t>
            </a:r>
            <a:endParaRPr lang="en-US" sz="1400" dirty="0">
              <a:solidFill>
                <a:schemeClr val="accent1">
                  <a:lumMod val="75000"/>
                </a:schemeClr>
              </a:solidFill>
            </a:endParaRPr>
          </a:p>
        </p:txBody>
      </p:sp>
      <p:sp>
        <p:nvSpPr>
          <p:cNvPr id="5" name="Rectangle 4"/>
          <p:cNvSpPr/>
          <p:nvPr/>
        </p:nvSpPr>
        <p:spPr>
          <a:xfrm>
            <a:off x="2971800" y="6487380"/>
            <a:ext cx="2404826" cy="307777"/>
          </a:xfrm>
          <a:prstGeom prst="rect">
            <a:avLst/>
          </a:prstGeom>
        </p:spPr>
        <p:txBody>
          <a:bodyPr wrap="none">
            <a:spAutoFit/>
          </a:bodyPr>
          <a:lstStyle/>
          <a:p>
            <a:pPr algn="ctr"/>
            <a:r>
              <a:rPr lang="en-US" sz="1400" i="1" dirty="0">
                <a:solidFill>
                  <a:schemeClr val="accent1">
                    <a:lumMod val="75000"/>
                  </a:schemeClr>
                </a:solidFill>
              </a:rPr>
              <a:t>The Online Pictures window</a:t>
            </a:r>
            <a:endParaRPr lang="en-US" sz="1400" i="1" dirty="0">
              <a:solidFill>
                <a:schemeClr val="accent1">
                  <a:lumMod val="75000"/>
                </a:schemeClr>
              </a:solidFill>
              <a:latin typeface="Arial" panose="020B0604020202020204" pitchFamily="34" charset="0"/>
              <a:cs typeface="Arial" panose="020B0604020202020204" pitchFamily="34"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32574"/>
            <a:ext cx="7545723"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006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Inserting online pictures</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1305486"/>
          </a:xfrm>
          <a:prstGeom prst="rect">
            <a:avLst/>
          </a:prstGeom>
        </p:spPr>
        <p:txBody>
          <a:bodyPr vert="horz" wrap="square" lIns="0" tIns="12700" rIns="0" bIns="0" rtlCol="0">
            <a:spAutoFit/>
          </a:bodyPr>
          <a:lstStyle/>
          <a:p>
            <a:pPr algn="just"/>
            <a:r>
              <a:rPr lang="en-US" sz="1400" dirty="0">
                <a:solidFill>
                  <a:schemeClr val="accent1">
                    <a:lumMod val="75000"/>
                  </a:schemeClr>
                </a:solidFill>
              </a:rPr>
              <a:t>Although the Online Pictures features has dropped direct access to Facebook and Flickr, you will ﬁnd that a Bing search allows you to access </a:t>
            </a:r>
            <a:r>
              <a:rPr lang="en-US" sz="1400" dirty="0" smtClean="0">
                <a:solidFill>
                  <a:schemeClr val="accent1">
                    <a:lumMod val="75000"/>
                  </a:schemeClr>
                </a:solidFill>
              </a:rPr>
              <a:t>an endless </a:t>
            </a:r>
            <a:r>
              <a:rPr lang="en-US" sz="1400" dirty="0">
                <a:solidFill>
                  <a:schemeClr val="accent1">
                    <a:lumMod val="75000"/>
                  </a:schemeClr>
                </a:solidFill>
              </a:rPr>
              <a:t>number of images and clip art on the web. To run a web image search from the </a:t>
            </a:r>
            <a:r>
              <a:rPr lang="en-US" sz="1400" b="1" dirty="0">
                <a:solidFill>
                  <a:schemeClr val="accent1">
                    <a:lumMod val="75000"/>
                  </a:schemeClr>
                </a:solidFill>
              </a:rPr>
              <a:t>Online Pictures window, click in the Search Bing box and enter your keyword(s) for the search</a:t>
            </a:r>
            <a:r>
              <a:rPr lang="en-US" sz="1400" dirty="0">
                <a:solidFill>
                  <a:schemeClr val="accent1">
                    <a:lumMod val="75000"/>
                  </a:schemeClr>
                </a:solidFill>
              </a:rPr>
              <a:t>. As already mentioned in the previous section, by default, the Bing image search shows only images found (using your search criteria) that are licensed under Creative Commons.</a:t>
            </a:r>
          </a:p>
        </p:txBody>
      </p:sp>
      <p:sp>
        <p:nvSpPr>
          <p:cNvPr id="5" name="Rectangle 4"/>
          <p:cNvSpPr/>
          <p:nvPr/>
        </p:nvSpPr>
        <p:spPr>
          <a:xfrm>
            <a:off x="1447800" y="6496331"/>
            <a:ext cx="6003567" cy="307777"/>
          </a:xfrm>
          <a:prstGeom prst="rect">
            <a:avLst/>
          </a:prstGeom>
        </p:spPr>
        <p:txBody>
          <a:bodyPr wrap="none">
            <a:spAutoFit/>
          </a:bodyPr>
          <a:lstStyle/>
          <a:p>
            <a:pPr eaLnBrk="0" hangingPunct="0"/>
            <a:r>
              <a:rPr lang="en-US" sz="1400" i="1" dirty="0">
                <a:solidFill>
                  <a:schemeClr val="accent1">
                    <a:lumMod val="75000"/>
                  </a:schemeClr>
                </a:solidFill>
              </a:rPr>
              <a:t>The results of a Bing image search and the Creative Commons </a:t>
            </a:r>
            <a:r>
              <a:rPr lang="en-US" sz="1400" i="1" dirty="0" smtClean="0">
                <a:solidFill>
                  <a:schemeClr val="accent1">
                    <a:lumMod val="75000"/>
                  </a:schemeClr>
                </a:solidFill>
              </a:rPr>
              <a:t>message</a:t>
            </a:r>
            <a:endParaRPr lang="en-US" sz="1400" i="1" dirty="0">
              <a:solidFill>
                <a:schemeClr val="accent1">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98921"/>
            <a:ext cx="7197751" cy="35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3396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Inserting images from your One Drive</a:t>
            </a:r>
            <a:endParaRPr lang="en-US" sz="1400" b="0" i="1" dirty="0">
              <a:solidFill>
                <a:schemeClr val="accent1">
                  <a:lumMod val="75000"/>
                </a:schemeClr>
              </a:solidFill>
              <a:latin typeface="Comic Sans MS" panose="030F0702030302020204" pitchFamily="66" charset="0"/>
            </a:endParaRPr>
          </a:p>
        </p:txBody>
      </p:sp>
      <p:sp>
        <p:nvSpPr>
          <p:cNvPr id="3" name="object 3"/>
          <p:cNvSpPr txBox="1"/>
          <p:nvPr/>
        </p:nvSpPr>
        <p:spPr>
          <a:xfrm>
            <a:off x="533400" y="1219200"/>
            <a:ext cx="8077200" cy="874598"/>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As </a:t>
            </a:r>
            <a:r>
              <a:rPr lang="en-US" sz="1400" dirty="0">
                <a:solidFill>
                  <a:schemeClr val="accent1">
                    <a:lumMod val="75000"/>
                  </a:schemeClr>
                </a:solidFill>
              </a:rPr>
              <a:t>mentioned earlier in the chapter, you can insert images from your </a:t>
            </a:r>
            <a:r>
              <a:rPr lang="en-US" sz="1400" b="1" dirty="0">
                <a:solidFill>
                  <a:schemeClr val="accent1">
                    <a:lumMod val="75000"/>
                  </a:schemeClr>
                </a:solidFill>
              </a:rPr>
              <a:t>OneDrive</a:t>
            </a:r>
            <a:r>
              <a:rPr lang="en-US" sz="1400" dirty="0">
                <a:solidFill>
                  <a:schemeClr val="accent1">
                    <a:lumMod val="75000"/>
                  </a:schemeClr>
                </a:solidFill>
              </a:rPr>
              <a:t> using the Pictures command or the </a:t>
            </a:r>
            <a:r>
              <a:rPr lang="en-US" sz="1400" b="1" dirty="0">
                <a:solidFill>
                  <a:schemeClr val="accent1">
                    <a:lumMod val="75000"/>
                  </a:schemeClr>
                </a:solidFill>
              </a:rPr>
              <a:t>Online Pictures command</a:t>
            </a:r>
            <a:r>
              <a:rPr lang="en-US" sz="1400" dirty="0">
                <a:solidFill>
                  <a:schemeClr val="accent1">
                    <a:lumMod val="75000"/>
                  </a:schemeClr>
                </a:solidFill>
              </a:rPr>
              <a:t>. So depending on your personal preference, you can treat your OneDrive as a local resource using the Pictures command or as an online resource accessed via the Online Pictures command</a:t>
            </a:r>
            <a:r>
              <a:rPr lang="en-US" sz="1400" dirty="0" smtClean="0">
                <a:solidFill>
                  <a:schemeClr val="accent1">
                    <a:lumMod val="75000"/>
                  </a:schemeClr>
                </a:solidFill>
              </a:rPr>
              <a:t>. </a:t>
            </a:r>
            <a:r>
              <a:rPr lang="en-US" sz="1400" dirty="0">
                <a:solidFill>
                  <a:schemeClr val="accent1">
                    <a:lumMod val="75000"/>
                  </a:schemeClr>
                </a:solidFill>
              </a:rPr>
              <a:t>Select a folder to open it. </a:t>
            </a:r>
          </a:p>
        </p:txBody>
      </p:sp>
      <p:sp>
        <p:nvSpPr>
          <p:cNvPr id="5" name="Rectangle 4"/>
          <p:cNvSpPr/>
          <p:nvPr/>
        </p:nvSpPr>
        <p:spPr>
          <a:xfrm>
            <a:off x="2209800" y="6448730"/>
            <a:ext cx="4018601" cy="307777"/>
          </a:xfrm>
          <a:prstGeom prst="rect">
            <a:avLst/>
          </a:prstGeom>
        </p:spPr>
        <p:txBody>
          <a:bodyPr wrap="none">
            <a:spAutoFit/>
          </a:bodyPr>
          <a:lstStyle/>
          <a:p>
            <a:pPr algn="ctr" eaLnBrk="0" hangingPunct="0"/>
            <a:r>
              <a:rPr lang="en-US" sz="1400" i="1" dirty="0">
                <a:solidFill>
                  <a:schemeClr val="accent1">
                    <a:lumMod val="75000"/>
                  </a:schemeClr>
                </a:solidFill>
              </a:rPr>
              <a:t>You can access photos stored on your OneDrive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6248400" cy="373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187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shapes and the Oﬃce drawing tools</a:t>
            </a:r>
          </a:p>
        </p:txBody>
      </p:sp>
      <p:sp>
        <p:nvSpPr>
          <p:cNvPr id="3" name="object 3"/>
          <p:cNvSpPr txBox="1"/>
          <p:nvPr/>
        </p:nvSpPr>
        <p:spPr>
          <a:xfrm>
            <a:off x="495300" y="1219200"/>
            <a:ext cx="8077200" cy="1520929"/>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Microsoft Oﬃce applications enable you to add a variety of shapes to your Oﬃce documents. The Shapes gallery, which you access via the Shapes command on the Insert tab, provides shape categories. You can add lines, rectangles, block arrows, callouts, and other shape types.</a:t>
            </a:r>
          </a:p>
          <a:p>
            <a:pPr algn="just" eaLnBrk="0" hangingPunct="0"/>
            <a:r>
              <a:rPr lang="en-US" sz="1400" dirty="0">
                <a:solidFill>
                  <a:schemeClr val="accent1">
                    <a:lumMod val="75000"/>
                  </a:schemeClr>
                </a:solidFill>
              </a:rPr>
              <a:t>Select a shape in the gallery. The pointer becomes a drawing tool, and you can use it to “draw” the shape on the document page, sheet, or slide. After inserting the shape, you can size it using the sizing handles provided when the shape is selected. You can also drag the shape in the document to position it</a:t>
            </a:r>
            <a:r>
              <a:rPr lang="en-US" sz="1400">
                <a:solidFill>
                  <a:schemeClr val="accent1">
                    <a:lumMod val="75000"/>
                  </a:schemeClr>
                </a:solidFill>
              </a:rPr>
              <a:t>. </a:t>
            </a:r>
            <a:endParaRPr lang="en-US" sz="1400" dirty="0">
              <a:solidFill>
                <a:schemeClr val="accent1">
                  <a:lumMod val="75000"/>
                </a:schemeClr>
              </a:solidFill>
            </a:endParaRPr>
          </a:p>
        </p:txBody>
      </p:sp>
      <p:sp>
        <p:nvSpPr>
          <p:cNvPr id="5" name="Rectangle 4"/>
          <p:cNvSpPr/>
          <p:nvPr/>
        </p:nvSpPr>
        <p:spPr>
          <a:xfrm>
            <a:off x="2590289" y="6448730"/>
            <a:ext cx="3257623" cy="307777"/>
          </a:xfrm>
          <a:prstGeom prst="rect">
            <a:avLst/>
          </a:prstGeom>
        </p:spPr>
        <p:txBody>
          <a:bodyPr wrap="none">
            <a:spAutoFit/>
          </a:bodyPr>
          <a:lstStyle/>
          <a:p>
            <a:pPr algn="ctr" eaLnBrk="0" hangingPunct="0"/>
            <a:r>
              <a:rPr lang="en-US" sz="1400" i="1" dirty="0">
                <a:solidFill>
                  <a:schemeClr val="accent1">
                    <a:lumMod val="75000"/>
                  </a:schemeClr>
                </a:solidFill>
              </a:rPr>
              <a:t>Insert a shape from the Shapes gallery</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00399"/>
            <a:ext cx="6781800" cy="321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7680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and combining multiple shapes</a:t>
            </a:r>
          </a:p>
        </p:txBody>
      </p:sp>
      <p:sp>
        <p:nvSpPr>
          <p:cNvPr id="3" name="object 3"/>
          <p:cNvSpPr txBox="1"/>
          <p:nvPr/>
        </p:nvSpPr>
        <p:spPr>
          <a:xfrm>
            <a:off x="533400" y="1219200"/>
            <a:ext cx="8077200" cy="2659702"/>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To create a design element from multiple shapes in Word, Excel, or PowerPoint, insert the required shapes and position them as needed. Then use the Arrange commands to further position and layer the shapes.</a:t>
            </a:r>
          </a:p>
          <a:p>
            <a:pPr algn="just" eaLnBrk="0" hangingPunct="0"/>
            <a:r>
              <a:rPr lang="en-US" sz="1400" dirty="0">
                <a:solidFill>
                  <a:schemeClr val="accent1">
                    <a:lumMod val="75000"/>
                  </a:schemeClr>
                </a:solidFill>
              </a:rPr>
              <a:t>You can use the Selection pane to change the layer position of the shapes by changing the shape’s position in the Selection list. You can also select shapes in the Selection pane (instead of trying to click items on the page) when you want to specify the shapes to be grouped. </a:t>
            </a:r>
            <a:r>
              <a:rPr lang="en-US" sz="1400" dirty="0" smtClean="0">
                <a:solidFill>
                  <a:schemeClr val="accent1">
                    <a:lumMod val="75000"/>
                  </a:schemeClr>
                </a:solidFill>
              </a:rPr>
              <a:t> Figure shows </a:t>
            </a:r>
            <a:r>
              <a:rPr lang="en-US" sz="1400" dirty="0">
                <a:solidFill>
                  <a:schemeClr val="accent1">
                    <a:lumMod val="75000"/>
                  </a:schemeClr>
                </a:solidFill>
              </a:rPr>
              <a:t>multiple shapes selected on a Word document page. Note that the Selection pane provides a list of all the objects on the page (including one clip art picture and one photo). To open the Selection pane, select Selection Pane in the Arrange Group on the Drawing Tools Format tab</a:t>
            </a:r>
            <a:r>
              <a:rPr lang="en-US" sz="1400" dirty="0" smtClean="0">
                <a:solidFill>
                  <a:schemeClr val="accent1">
                    <a:lumMod val="75000"/>
                  </a:schemeClr>
                </a:solidFill>
              </a:rPr>
              <a:t>.</a:t>
            </a:r>
            <a:r>
              <a:rPr lang="en-US" sz="1400" dirty="0">
                <a:solidFill>
                  <a:schemeClr val="accent1">
                    <a:lumMod val="75000"/>
                  </a:schemeClr>
                </a:solidFill>
              </a:rPr>
              <a:t> When you are ready to group the selected shapes (and other objects), select the Group Objects command in the Arrange group. Now, when you move or size one shape in the group, all the shapes in the group are moved or sized.</a:t>
            </a:r>
          </a:p>
          <a:p>
            <a:pPr eaLnBrk="0" hangingPunct="0"/>
            <a:endParaRPr lang="en-US" dirty="0"/>
          </a:p>
        </p:txBody>
      </p:sp>
      <p:sp>
        <p:nvSpPr>
          <p:cNvPr id="5" name="Rectangle 4"/>
          <p:cNvSpPr/>
          <p:nvPr/>
        </p:nvSpPr>
        <p:spPr>
          <a:xfrm>
            <a:off x="2748987" y="6448730"/>
            <a:ext cx="2940227" cy="307777"/>
          </a:xfrm>
          <a:prstGeom prst="rect">
            <a:avLst/>
          </a:prstGeom>
        </p:spPr>
        <p:txBody>
          <a:bodyPr wrap="none">
            <a:spAutoFit/>
          </a:bodyPr>
          <a:lstStyle/>
          <a:p>
            <a:pPr algn="ctr" eaLnBrk="0" hangingPunct="0"/>
            <a:r>
              <a:rPr lang="en-US" sz="1400" i="1" dirty="0">
                <a:solidFill>
                  <a:schemeClr val="accent1">
                    <a:lumMod val="75000"/>
                  </a:schemeClr>
                </a:solidFill>
              </a:rPr>
              <a:t>Group multiple shapes and objects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66612"/>
            <a:ext cx="5081623" cy="250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496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Adding and combining multiple </a:t>
            </a:r>
            <a:r>
              <a:rPr lang="en-US" dirty="0" smtClean="0">
                <a:latin typeface="Comic Sans MS" panose="030F0702030302020204" pitchFamily="66" charset="0"/>
              </a:rPr>
              <a:t>shapes </a:t>
            </a:r>
            <a:r>
              <a:rPr lang="en-US" sz="1400" b="0" i="1" dirty="0" smtClean="0">
                <a:latin typeface="Comic Sans MS" panose="030F0702030302020204" pitchFamily="66" charset="0"/>
              </a:rPr>
              <a:t>(cont.)</a:t>
            </a:r>
            <a:endParaRPr lang="en-US" sz="1400" b="0" i="1" dirty="0">
              <a:latin typeface="Comic Sans MS" panose="030F0702030302020204" pitchFamily="66" charset="0"/>
            </a:endParaRPr>
          </a:p>
        </p:txBody>
      </p:sp>
      <p:sp>
        <p:nvSpPr>
          <p:cNvPr id="3" name="object 3"/>
          <p:cNvSpPr txBox="1"/>
          <p:nvPr/>
        </p:nvSpPr>
        <p:spPr>
          <a:xfrm>
            <a:off x="533400" y="1219200"/>
            <a:ext cx="8077200" cy="2813591"/>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PowerPoint takes the capability to combine multiple shapes even further by oﬀering a Merge Shapes command. This command is available in the Insert Shapes group on the Drawing Tools, Format tab when you have multiple shapes selected on a slide. When you select Merge Shapes, you have ﬁve possibilities</a:t>
            </a:r>
            <a:r>
              <a:rPr lang="en-US" sz="1400" dirty="0" smtClean="0">
                <a:solidFill>
                  <a:schemeClr val="accent1">
                    <a:lumMod val="75000"/>
                  </a:schemeClr>
                </a:solidFill>
              </a:rPr>
              <a:t>:</a:t>
            </a:r>
          </a:p>
          <a:p>
            <a:pPr marL="285750" indent="-285750" algn="just" eaLnBrk="0" hangingPunct="0">
              <a:buFont typeface="Arial" panose="020B0604020202020204" pitchFamily="34" charset="0"/>
              <a:buChar char="•"/>
            </a:pPr>
            <a:r>
              <a:rPr lang="en-US" sz="1400" b="1" dirty="0">
                <a:solidFill>
                  <a:schemeClr val="accent1">
                    <a:lumMod val="75000"/>
                  </a:schemeClr>
                </a:solidFill>
              </a:rPr>
              <a:t>Union: </a:t>
            </a:r>
            <a:r>
              <a:rPr lang="en-US" sz="1400" dirty="0">
                <a:solidFill>
                  <a:schemeClr val="accent1">
                    <a:lumMod val="75000"/>
                  </a:schemeClr>
                </a:solidFill>
              </a:rPr>
              <a:t>Combines all the shapes into a single shape. You basically end up with a shape that incorporates the outline and internal volume of the original shapes. A one-color shape is created</a:t>
            </a:r>
            <a:r>
              <a:rPr lang="en-US" sz="1400" dirty="0" smtClean="0">
                <a:solidFill>
                  <a:schemeClr val="accent1">
                    <a:lumMod val="75000"/>
                  </a:schemeClr>
                </a:solidFill>
              </a:rPr>
              <a:t>.</a:t>
            </a:r>
          </a:p>
          <a:p>
            <a:pPr marL="285750" indent="-285750" algn="just" eaLnBrk="0" hangingPunct="0">
              <a:buFont typeface="Arial" panose="020B0604020202020204" pitchFamily="34" charset="0"/>
              <a:buChar char="•"/>
            </a:pPr>
            <a:r>
              <a:rPr lang="en-US" sz="1400" b="1" dirty="0">
                <a:solidFill>
                  <a:schemeClr val="accent1">
                    <a:lumMod val="75000"/>
                  </a:schemeClr>
                </a:solidFill>
              </a:rPr>
              <a:t>Combine: </a:t>
            </a:r>
            <a:r>
              <a:rPr lang="en-US" sz="1400" dirty="0">
                <a:solidFill>
                  <a:schemeClr val="accent1">
                    <a:lumMod val="75000"/>
                  </a:schemeClr>
                </a:solidFill>
              </a:rPr>
              <a:t>Combines the shapes into a single shape, where any overlapping parts of the original shapes are omitted. A single, color shape </a:t>
            </a:r>
            <a:r>
              <a:rPr lang="en-US" sz="1400" dirty="0" smtClean="0">
                <a:solidFill>
                  <a:schemeClr val="accent1">
                    <a:lumMod val="75000"/>
                  </a:schemeClr>
                </a:solidFill>
              </a:rPr>
              <a:t>results.</a:t>
            </a:r>
          </a:p>
          <a:p>
            <a:pPr marL="285750" indent="-285750" algn="just" eaLnBrk="0" hangingPunct="0">
              <a:buFont typeface="Arial" panose="020B0604020202020204" pitchFamily="34" charset="0"/>
              <a:buChar char="•"/>
            </a:pPr>
            <a:r>
              <a:rPr lang="en-US" sz="1400" b="1" dirty="0">
                <a:solidFill>
                  <a:schemeClr val="accent1">
                    <a:lumMod val="75000"/>
                  </a:schemeClr>
                </a:solidFill>
              </a:rPr>
              <a:t>Fragment: </a:t>
            </a:r>
            <a:r>
              <a:rPr lang="en-US" sz="1400" dirty="0">
                <a:solidFill>
                  <a:schemeClr val="accent1">
                    <a:lumMod val="75000"/>
                  </a:schemeClr>
                </a:solidFill>
              </a:rPr>
              <a:t>Combines the shapes into a one-color shape that outlines the exterior shape and any parts where the shapes originally </a:t>
            </a:r>
            <a:r>
              <a:rPr lang="en-US" sz="1400" dirty="0" smtClean="0">
                <a:solidFill>
                  <a:schemeClr val="accent1">
                    <a:lumMod val="75000"/>
                  </a:schemeClr>
                </a:solidFill>
              </a:rPr>
              <a:t>overlapped.</a:t>
            </a:r>
          </a:p>
          <a:p>
            <a:pPr marL="285750" indent="-285750" algn="just" eaLnBrk="0" hangingPunct="0">
              <a:buFont typeface="Arial" panose="020B0604020202020204" pitchFamily="34" charset="0"/>
              <a:buChar char="•"/>
            </a:pPr>
            <a:r>
              <a:rPr lang="en-US" sz="1400" b="1" dirty="0">
                <a:solidFill>
                  <a:schemeClr val="accent1">
                    <a:lumMod val="75000"/>
                  </a:schemeClr>
                </a:solidFill>
              </a:rPr>
              <a:t>Intersect: </a:t>
            </a:r>
            <a:r>
              <a:rPr lang="en-US" sz="1400" dirty="0">
                <a:solidFill>
                  <a:schemeClr val="accent1">
                    <a:lumMod val="75000"/>
                  </a:schemeClr>
                </a:solidFill>
              </a:rPr>
              <a:t>Creates a combined shape that shows only the parts that originally </a:t>
            </a:r>
            <a:r>
              <a:rPr lang="en-US" sz="1400" dirty="0" smtClean="0">
                <a:solidFill>
                  <a:schemeClr val="accent1">
                    <a:lumMod val="75000"/>
                  </a:schemeClr>
                </a:solidFill>
              </a:rPr>
              <a:t>overlapped.</a:t>
            </a:r>
          </a:p>
          <a:p>
            <a:pPr marL="285750" indent="-285750" algn="just" eaLnBrk="0" hangingPunct="0">
              <a:buFont typeface="Arial" panose="020B0604020202020204" pitchFamily="34" charset="0"/>
              <a:buChar char="•"/>
            </a:pPr>
            <a:r>
              <a:rPr lang="en-US" sz="1400" b="1" dirty="0">
                <a:solidFill>
                  <a:schemeClr val="accent1">
                    <a:lumMod val="75000"/>
                  </a:schemeClr>
                </a:solidFill>
              </a:rPr>
              <a:t>Subtract: </a:t>
            </a:r>
            <a:r>
              <a:rPr lang="en-US" sz="1400" dirty="0">
                <a:solidFill>
                  <a:schemeClr val="accent1">
                    <a:lumMod val="75000"/>
                  </a:schemeClr>
                </a:solidFill>
              </a:rPr>
              <a:t>Subtracts the overlapping shapes. For example, if you place an arrow on top of a circle and select Subtract, the circle would have an empty space within it in the shape of an </a:t>
            </a:r>
            <a:r>
              <a:rPr lang="en-US" sz="1400" dirty="0" smtClean="0">
                <a:solidFill>
                  <a:schemeClr val="accent1">
                    <a:lumMod val="75000"/>
                  </a:schemeClr>
                </a:solidFill>
              </a:rPr>
              <a:t>arrow.</a:t>
            </a:r>
            <a:endParaRPr lang="en-US" sz="1400" dirty="0">
              <a:solidFill>
                <a:schemeClr val="accent1">
                  <a:lumMod val="75000"/>
                </a:schemeClr>
              </a:solidFill>
            </a:endParaRP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73550"/>
            <a:ext cx="52387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154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algn="just" eaLnBrk="0" hangingPunct="0"/>
            <a:r>
              <a:rPr lang="en-US" dirty="0">
                <a:solidFill>
                  <a:schemeClr val="accent1">
                    <a:lumMod val="75000"/>
                  </a:schemeClr>
                </a:solidFill>
                <a:latin typeface="Comic Sans MS" panose="030F0702030302020204" pitchFamily="66" charset="0"/>
              </a:rPr>
              <a:t>Formatting a shape with the drawing tools</a:t>
            </a:r>
          </a:p>
        </p:txBody>
      </p:sp>
      <p:sp>
        <p:nvSpPr>
          <p:cNvPr id="3" name="object 3"/>
          <p:cNvSpPr txBox="1"/>
          <p:nvPr/>
        </p:nvSpPr>
        <p:spPr>
          <a:xfrm>
            <a:off x="309716" y="990600"/>
            <a:ext cx="8305800" cy="6276077"/>
          </a:xfrm>
          <a:prstGeom prst="rect">
            <a:avLst/>
          </a:prstGeom>
        </p:spPr>
        <p:txBody>
          <a:bodyPr vert="horz" wrap="square" lIns="0" tIns="12700" rIns="0" bIns="0" rtlCol="0">
            <a:spAutoFit/>
          </a:bodyPr>
          <a:lstStyle/>
          <a:p>
            <a:pPr algn="just" eaLnBrk="0" hangingPunct="0">
              <a:spcAft>
                <a:spcPts val="600"/>
              </a:spcAft>
            </a:pPr>
            <a:r>
              <a:rPr lang="en-US" sz="1400" dirty="0" smtClean="0">
                <a:solidFill>
                  <a:schemeClr val="accent1">
                    <a:lumMod val="75000"/>
                  </a:schemeClr>
                </a:solidFill>
              </a:rPr>
              <a:t>The </a:t>
            </a:r>
            <a:r>
              <a:rPr lang="en-US" sz="1400" dirty="0">
                <a:solidFill>
                  <a:schemeClr val="accent1">
                    <a:lumMod val="75000"/>
                  </a:schemeClr>
                </a:solidFill>
              </a:rPr>
              <a:t>Drawing Tools, Format tab provides all the tools you need for formatting a shape. </a:t>
            </a:r>
            <a:endParaRPr lang="en-US" sz="1400" dirty="0" smtClean="0">
              <a:solidFill>
                <a:schemeClr val="accent1">
                  <a:lumMod val="75000"/>
                </a:schemeClr>
              </a:solidFill>
            </a:endParaRPr>
          </a:p>
          <a:p>
            <a:pPr marL="28575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Insert Shapes: </a:t>
            </a:r>
            <a:r>
              <a:rPr lang="en-US" sz="1400" dirty="0">
                <a:solidFill>
                  <a:schemeClr val="accent1">
                    <a:lumMod val="75000"/>
                  </a:schemeClr>
                </a:solidFill>
              </a:rPr>
              <a:t>This group provides the Shapes gallery and the Edit Shape, Draw A Text Box, and Merge Shapes commands. The Edit Shape command enables you to replace a selected shape or view the edit points on a shape. The edit points enable you to manipulate diﬀerent parts of a single shape. For instance, on a Smiley Face, the edit points give you control over the placement of the eyes and mouth on the </a:t>
            </a:r>
            <a:r>
              <a:rPr lang="en-US" sz="1400" dirty="0" smtClean="0">
                <a:solidFill>
                  <a:schemeClr val="accent1">
                    <a:lumMod val="75000"/>
                  </a:schemeClr>
                </a:solidFill>
              </a:rPr>
              <a:t>face.</a:t>
            </a:r>
          </a:p>
          <a:p>
            <a:pPr marL="28575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Shape Styles: </a:t>
            </a:r>
            <a:r>
              <a:rPr lang="en-US" sz="1400" dirty="0">
                <a:solidFill>
                  <a:schemeClr val="accent1">
                    <a:lumMod val="75000"/>
                  </a:schemeClr>
                </a:solidFill>
              </a:rPr>
              <a:t>This group enables you to apply shape styles to your shapes that include ﬁll, outline, and text color formatting. You  can ﬁne-tune the style for a shape using the Shape Fill, Shape Outline, and Shape Eﬀects commands. The Shape Eﬀects command enables you to apply diﬀerent eﬀects to the shape, such as Shadow, Reﬂection, and Glow. You can also use the 3D Rotation option to add 3D eﬀects to the </a:t>
            </a:r>
            <a:r>
              <a:rPr lang="en-US" sz="1400" dirty="0" smtClean="0">
                <a:solidFill>
                  <a:schemeClr val="accent1">
                    <a:lumMod val="75000"/>
                  </a:schemeClr>
                </a:solidFill>
              </a:rPr>
              <a:t>shape.</a:t>
            </a:r>
          </a:p>
          <a:p>
            <a:pPr marL="28575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WordArt Styles: </a:t>
            </a:r>
            <a:r>
              <a:rPr lang="en-US" sz="1400" dirty="0">
                <a:solidFill>
                  <a:schemeClr val="accent1">
                    <a:lumMod val="75000"/>
                  </a:schemeClr>
                </a:solidFill>
              </a:rPr>
              <a:t>This group becomes available when you have added text to the shape. You can apply WordArt styles to the text and manipulate the ﬁll, outline, and eﬀects for the text. The Text Eﬀects command provides Shadow, Reﬂection, and Bevel eﬀects, as well as 3D rotation </a:t>
            </a:r>
            <a:r>
              <a:rPr lang="en-US" sz="1400" dirty="0" smtClean="0">
                <a:solidFill>
                  <a:schemeClr val="accent1">
                    <a:lumMod val="75000"/>
                  </a:schemeClr>
                </a:solidFill>
              </a:rPr>
              <a:t>eﬀects.</a:t>
            </a:r>
          </a:p>
          <a:p>
            <a:pPr marL="285750" indent="-285750" algn="just" eaLnBrk="0" hangingPunct="0">
              <a:spcAft>
                <a:spcPts val="600"/>
              </a:spcAft>
              <a:buFont typeface="Arial" panose="020B0604020202020204" pitchFamily="34" charset="0"/>
              <a:buChar char="•"/>
            </a:pPr>
            <a:r>
              <a:rPr lang="en-US" sz="1400" b="1" dirty="0" smtClean="0">
                <a:solidFill>
                  <a:schemeClr val="accent1">
                    <a:lumMod val="75000"/>
                  </a:schemeClr>
                </a:solidFill>
              </a:rPr>
              <a:t>Text: </a:t>
            </a:r>
            <a:r>
              <a:rPr lang="en-US" sz="1400" dirty="0" smtClean="0">
                <a:solidFill>
                  <a:schemeClr val="accent1">
                    <a:lumMod val="75000"/>
                  </a:schemeClr>
                </a:solidFill>
              </a:rPr>
              <a:t>This </a:t>
            </a:r>
            <a:r>
              <a:rPr lang="en-US" sz="1400" dirty="0">
                <a:solidFill>
                  <a:schemeClr val="accent1">
                    <a:lumMod val="75000"/>
                  </a:schemeClr>
                </a:solidFill>
              </a:rPr>
              <a:t>group (available in Word) provides commands for formatting the text in the shape. You can change the text direction and alignment within the shape. When you create multiple text boxes (which, again, can be any shape), you can link the shapes containing text using the Create Link command</a:t>
            </a:r>
            <a:r>
              <a:rPr lang="en-US" sz="1400" dirty="0" smtClean="0">
                <a:solidFill>
                  <a:schemeClr val="accent1">
                    <a:lumMod val="75000"/>
                  </a:schemeClr>
                </a:solidFill>
              </a:rPr>
              <a:t>, which </a:t>
            </a:r>
            <a:r>
              <a:rPr lang="en-US" sz="1400" dirty="0">
                <a:solidFill>
                  <a:schemeClr val="accent1">
                    <a:lumMod val="75000"/>
                  </a:schemeClr>
                </a:solidFill>
              </a:rPr>
              <a:t>causes the text to ﬂow through the linked text containing shapes</a:t>
            </a:r>
            <a:r>
              <a:rPr lang="en-US" sz="1400" dirty="0" smtClean="0">
                <a:solidFill>
                  <a:schemeClr val="accent1">
                    <a:lumMod val="75000"/>
                  </a:schemeClr>
                </a:solidFill>
              </a:rPr>
              <a:t>.</a:t>
            </a:r>
          </a:p>
          <a:p>
            <a:pPr marL="285750" indent="-285750" algn="just" eaLnBrk="0" hangingPunct="0">
              <a:spcAft>
                <a:spcPts val="600"/>
              </a:spcAft>
              <a:buFont typeface="Arial" panose="020B0604020202020204" pitchFamily="34" charset="0"/>
              <a:buChar char="•"/>
            </a:pPr>
            <a:r>
              <a:rPr lang="en-US" sz="1400" b="1" dirty="0">
                <a:solidFill>
                  <a:schemeClr val="accent1">
                    <a:lumMod val="75000"/>
                  </a:schemeClr>
                </a:solidFill>
              </a:rPr>
              <a:t>Arrange: </a:t>
            </a:r>
            <a:r>
              <a:rPr lang="en-US" sz="1400" dirty="0">
                <a:solidFill>
                  <a:schemeClr val="accent1">
                    <a:lumMod val="75000"/>
                  </a:schemeClr>
                </a:solidFill>
              </a:rPr>
              <a:t>This group enables you to position the shape </a:t>
            </a:r>
            <a:r>
              <a:rPr lang="en-US" sz="1400" dirty="0" smtClean="0">
                <a:solidFill>
                  <a:schemeClr val="accent1">
                    <a:lumMod val="75000"/>
                  </a:schemeClr>
                </a:solidFill>
              </a:rPr>
              <a:t>with </a:t>
            </a:r>
            <a:r>
              <a:rPr lang="en-US" sz="1400" dirty="0">
                <a:solidFill>
                  <a:schemeClr val="accent1">
                    <a:lumMod val="75000"/>
                  </a:schemeClr>
                </a:solidFill>
              </a:rPr>
              <a:t>the text layer in a document. In Word, the Position command speciﬁes whether the shape is in line with the text. The Wrap Text command then speciﬁes how the text actually wraps around the shape. This group also provides the Bring Forward, Send Backward, and Group commands. PowerPoint includes this group but does not provide the Position Wrap Text </a:t>
            </a:r>
            <a:r>
              <a:rPr lang="en-US" sz="1400" dirty="0" smtClean="0">
                <a:solidFill>
                  <a:schemeClr val="accent1">
                    <a:lumMod val="75000"/>
                  </a:schemeClr>
                </a:solidFill>
              </a:rPr>
              <a:t>commands.</a:t>
            </a:r>
          </a:p>
          <a:p>
            <a:pPr marL="285750" indent="-285750" algn="just" eaLnBrk="0" hangingPunct="0">
              <a:buFont typeface="Arial" panose="020B0604020202020204" pitchFamily="34" charset="0"/>
              <a:buChar char="•"/>
            </a:pPr>
            <a:r>
              <a:rPr lang="en-US" sz="1400" b="1" dirty="0">
                <a:solidFill>
                  <a:schemeClr val="accent1">
                    <a:lumMod val="75000"/>
                  </a:schemeClr>
                </a:solidFill>
              </a:rPr>
              <a:t>Size: </a:t>
            </a:r>
            <a:r>
              <a:rPr lang="en-US" sz="1400" dirty="0">
                <a:solidFill>
                  <a:schemeClr val="accent1">
                    <a:lumMod val="75000"/>
                  </a:schemeClr>
                </a:solidFill>
              </a:rPr>
              <a:t>This group contains the Shape Height and Shape Width spin boxes, which are used to size the selected </a:t>
            </a:r>
            <a:r>
              <a:rPr lang="en-US" sz="1400" dirty="0" smtClean="0">
                <a:solidFill>
                  <a:schemeClr val="accent1">
                    <a:lumMod val="75000"/>
                  </a:schemeClr>
                </a:solidFill>
              </a:rPr>
              <a:t>shape.</a:t>
            </a:r>
            <a:endParaRPr lang="en-US" sz="1400" dirty="0">
              <a:solidFill>
                <a:schemeClr val="accent1">
                  <a:lumMod val="75000"/>
                </a:schemeClr>
              </a:solidFill>
            </a:endParaRPr>
          </a:p>
          <a:p>
            <a:pPr eaLnBrk="0" hangingPunct="0"/>
            <a:endParaRPr lang="en-US" dirty="0"/>
          </a:p>
        </p:txBody>
      </p:sp>
    </p:spTree>
    <p:extLst>
      <p:ext uri="{BB962C8B-B14F-4D97-AF65-F5344CB8AC3E}">
        <p14:creationId xmlns:p14="http://schemas.microsoft.com/office/powerpoint/2010/main" val="1270890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Getting familiar with the Office interface</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875146"/>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Oﬃce applications employ a ribbon-dominated user interface that uses each ribbon tab to group commands into somewhat broad yet related categories. For example, in Word, the Review </a:t>
            </a:r>
            <a:r>
              <a:rPr lang="en-US" sz="1400" dirty="0" smtClean="0">
                <a:solidFill>
                  <a:schemeClr val="accent1">
                    <a:lumMod val="75000"/>
                  </a:schemeClr>
                </a:solidFill>
              </a:rPr>
              <a:t>tab </a:t>
            </a:r>
            <a:r>
              <a:rPr lang="en-US" sz="1400" dirty="0">
                <a:solidFill>
                  <a:schemeClr val="accent1">
                    <a:lumMod val="75000"/>
                  </a:schemeClr>
                </a:solidFill>
              </a:rPr>
              <a:t>provides groups of commands related to reviewing and ﬁnalizing a document</a:t>
            </a:r>
            <a:r>
              <a:rPr lang="en-US" sz="1400" dirty="0" smtClean="0">
                <a:solidFill>
                  <a:schemeClr val="accent1">
                    <a:lumMod val="75000"/>
                  </a:schemeClr>
                </a:solidFill>
              </a:rPr>
              <a:t>.</a:t>
            </a:r>
            <a:r>
              <a:rPr lang="en-US" dirty="0"/>
              <a:t> </a:t>
            </a:r>
            <a:r>
              <a:rPr lang="en-US" sz="1400" dirty="0">
                <a:solidFill>
                  <a:schemeClr val="accent1">
                    <a:lumMod val="75000"/>
                  </a:schemeClr>
                </a:solidFill>
              </a:rPr>
              <a:t>These groups include the Prooﬁng group, the Language group, the Comments group, the Tracking group, the Changes group, the Compare group, and the Protect group. All these groups provide commands related to reviewing and ﬁne-tuning a Word document. Most of us will at least take advantage of the Spelling &amp; Grammar command in the Prooﬁng group if not other commands and features provided on the Review tab.</a:t>
            </a:r>
          </a:p>
          <a:p>
            <a:pPr algn="just" eaLnBrk="0" hangingPunct="0"/>
            <a:r>
              <a:rPr lang="en-US" sz="1400" dirty="0">
                <a:solidFill>
                  <a:schemeClr val="accent1">
                    <a:lumMod val="75000"/>
                  </a:schemeClr>
                </a:solidFill>
              </a:rPr>
              <a:t>The Oﬃce user interface does its best provide consistency across the Oﬃce applications. The Home tab in the Word, Excel, PowerPoint, or Publisher application window contains the Clipboard group and other groups related to font formatting, text alignment, and styles.</a:t>
            </a:r>
          </a:p>
          <a:p>
            <a:pPr algn="just"/>
            <a:r>
              <a:rPr lang="en-US" sz="1400" dirty="0">
                <a:solidFill>
                  <a:schemeClr val="accent1">
                    <a:lumMod val="75000"/>
                  </a:schemeClr>
                </a:solidFill>
              </a:rPr>
              <a:t>Considering the diﬀerent purposes of the Oﬃce applications, the ribbon tabs and accompanying command groups obviously vary from application to application in the Oﬃce suite. </a:t>
            </a:r>
            <a:endParaRPr sz="1400" dirty="0">
              <a:solidFill>
                <a:schemeClr val="accent1">
                  <a:lumMod val="75000"/>
                </a:schemeClr>
              </a:solidFill>
              <a:cs typeface="Arial MT"/>
            </a:endParaRPr>
          </a:p>
        </p:txBody>
      </p:sp>
      <p:sp>
        <p:nvSpPr>
          <p:cNvPr id="4" name="Rectangle 3"/>
          <p:cNvSpPr/>
          <p:nvPr/>
        </p:nvSpPr>
        <p:spPr>
          <a:xfrm>
            <a:off x="2822666" y="6477000"/>
            <a:ext cx="3704860" cy="307777"/>
          </a:xfrm>
          <a:prstGeom prst="rect">
            <a:avLst/>
          </a:prstGeom>
        </p:spPr>
        <p:txBody>
          <a:bodyPr wrap="none">
            <a:spAutoFit/>
          </a:bodyPr>
          <a:lstStyle/>
          <a:p>
            <a:pPr algn="just"/>
            <a:r>
              <a:rPr lang="en-US" sz="1400" i="1" dirty="0">
                <a:solidFill>
                  <a:schemeClr val="accent1">
                    <a:lumMod val="75000"/>
                  </a:schemeClr>
                </a:solidFill>
              </a:rPr>
              <a:t>Ribbon tabs house related command groups</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1384" y="4245420"/>
            <a:ext cx="3861816" cy="211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4567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a:latin typeface="Comic Sans MS" panose="030F0702030302020204" pitchFamily="66" charset="0"/>
              </a:rPr>
              <a:t>Using </a:t>
            </a:r>
            <a:r>
              <a:rPr lang="en-US" dirty="0" smtClean="0">
                <a:latin typeface="Comic Sans MS" panose="030F0702030302020204" pitchFamily="66" charset="0"/>
              </a:rPr>
              <a:t>the screenshots feature</a:t>
            </a:r>
            <a:endParaRPr lang="en-US" dirty="0">
              <a:latin typeface="Comic Sans MS" panose="030F0702030302020204" pitchFamily="66" charset="0"/>
            </a:endParaRPr>
          </a:p>
        </p:txBody>
      </p:sp>
      <p:sp>
        <p:nvSpPr>
          <p:cNvPr id="3" name="object 3"/>
          <p:cNvSpPr txBox="1"/>
          <p:nvPr/>
        </p:nvSpPr>
        <p:spPr>
          <a:xfrm>
            <a:off x="533400" y="1219200"/>
            <a:ext cx="8077200" cy="2813591"/>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The </a:t>
            </a:r>
            <a:r>
              <a:rPr lang="en-US" sz="1400" dirty="0">
                <a:solidFill>
                  <a:schemeClr val="accent1">
                    <a:lumMod val="75000"/>
                  </a:schemeClr>
                </a:solidFill>
              </a:rPr>
              <a:t>screenshot feature enables you to capture a screenshot of an open application or a speciﬁc area of an application window by using the Screen Clipping tool. You can capture screenshots in Word, Excel, PowerPoint, and Outlook (when creating new email messages, appointments, tasks, and contacts</a:t>
            </a:r>
            <a:r>
              <a:rPr lang="en-US" sz="1400" dirty="0" smtClean="0">
                <a:solidFill>
                  <a:schemeClr val="accent1">
                    <a:lumMod val="75000"/>
                  </a:schemeClr>
                </a:solidFill>
              </a:rPr>
              <a:t>). </a:t>
            </a:r>
          </a:p>
          <a:p>
            <a:pPr eaLnBrk="0" hangingPunct="0"/>
            <a:r>
              <a:rPr lang="en-US" sz="1400" dirty="0" smtClean="0">
                <a:solidFill>
                  <a:schemeClr val="accent1">
                    <a:lumMod val="75000"/>
                  </a:schemeClr>
                </a:solidFill>
              </a:rPr>
              <a:t>The </a:t>
            </a:r>
            <a:r>
              <a:rPr lang="en-US" sz="1400" dirty="0">
                <a:solidFill>
                  <a:schemeClr val="accent1">
                    <a:lumMod val="75000"/>
                  </a:schemeClr>
                </a:solidFill>
              </a:rPr>
              <a:t>Screenshot command is housed in the </a:t>
            </a:r>
            <a:r>
              <a:rPr lang="en-US" sz="1400" dirty="0" smtClean="0">
                <a:solidFill>
                  <a:schemeClr val="accent1">
                    <a:lumMod val="75000"/>
                  </a:schemeClr>
                </a:solidFill>
              </a:rPr>
              <a:t>Illustrations group </a:t>
            </a:r>
            <a:r>
              <a:rPr lang="en-US" sz="1400" dirty="0">
                <a:solidFill>
                  <a:schemeClr val="accent1">
                    <a:lumMod val="75000"/>
                  </a:schemeClr>
                </a:solidFill>
              </a:rPr>
              <a:t>on the ribbon’s Insert tab, except for in PowerPoint, where it resides in the Images group on the Insert tab. </a:t>
            </a:r>
            <a:r>
              <a:rPr lang="en-US" sz="1400" dirty="0" smtClean="0">
                <a:solidFill>
                  <a:schemeClr val="accent1">
                    <a:lumMod val="75000"/>
                  </a:schemeClr>
                </a:solidFill>
              </a:rPr>
              <a:t>To </a:t>
            </a:r>
            <a:r>
              <a:rPr lang="en-US" sz="1400" dirty="0">
                <a:solidFill>
                  <a:schemeClr val="accent1">
                    <a:lumMod val="75000"/>
                  </a:schemeClr>
                </a:solidFill>
              </a:rPr>
              <a:t>capture an entire window, follow these steps:</a:t>
            </a:r>
          </a:p>
          <a:p>
            <a:pPr marL="342900" indent="-342900" algn="just">
              <a:buFont typeface="+mj-lt"/>
              <a:buAutoNum type="arabicPeriod"/>
            </a:pPr>
            <a:r>
              <a:rPr lang="en-US" sz="1400" dirty="0">
                <a:solidFill>
                  <a:schemeClr val="accent1">
                    <a:lumMod val="75000"/>
                  </a:schemeClr>
                </a:solidFill>
              </a:rPr>
              <a:t>Open the application window that you want to capture in the screenshot.</a:t>
            </a:r>
          </a:p>
          <a:p>
            <a:pPr marL="342900" indent="-342900" algn="just">
              <a:buFont typeface="+mj-lt"/>
              <a:buAutoNum type="arabicPeriod"/>
            </a:pPr>
            <a:r>
              <a:rPr lang="en-US" sz="1400" dirty="0">
                <a:solidFill>
                  <a:schemeClr val="accent1">
                    <a:lumMod val="75000"/>
                  </a:schemeClr>
                </a:solidFill>
              </a:rPr>
              <a:t>Switch to the Oﬃce application that will serve as the destination for the screenshot. For example, you might insert the screenshot into a Word document or onto a PowerPoint slide.</a:t>
            </a:r>
          </a:p>
          <a:p>
            <a:pPr marL="342900" indent="-342900" algn="just">
              <a:buFont typeface="+mj-lt"/>
              <a:buAutoNum type="arabicPeriod"/>
            </a:pPr>
            <a:r>
              <a:rPr lang="en-US" sz="1400" dirty="0">
                <a:solidFill>
                  <a:schemeClr val="accent1">
                    <a:lumMod val="75000"/>
                  </a:schemeClr>
                </a:solidFill>
              </a:rPr>
              <a:t>Select the Screenshot command. An Available Windows gallery </a:t>
            </a:r>
            <a:r>
              <a:rPr lang="en-US" sz="1400" dirty="0" smtClean="0">
                <a:solidFill>
                  <a:schemeClr val="accent1">
                    <a:lumMod val="75000"/>
                  </a:schemeClr>
                </a:solidFill>
              </a:rPr>
              <a:t>appears.</a:t>
            </a:r>
          </a:p>
          <a:p>
            <a:pPr marL="342900" indent="-342900" algn="just">
              <a:buFont typeface="+mj-lt"/>
              <a:buAutoNum type="arabicPeriod"/>
            </a:pPr>
            <a:r>
              <a:rPr lang="en-US" sz="1400" dirty="0">
                <a:solidFill>
                  <a:schemeClr val="accent1">
                    <a:lumMod val="75000"/>
                  </a:schemeClr>
                </a:solidFill>
              </a:rPr>
              <a:t>Select the window you want to capture. The entire application window is pasted as a screenshot into the current Oﬃce </a:t>
            </a:r>
            <a:r>
              <a:rPr lang="en-US" sz="1400" dirty="0" smtClean="0">
                <a:solidFill>
                  <a:schemeClr val="accent1">
                    <a:lumMod val="75000"/>
                  </a:schemeClr>
                </a:solidFill>
              </a:rPr>
              <a:t>application.</a:t>
            </a:r>
            <a:endParaRPr lang="en-US" sz="1400" dirty="0">
              <a:solidFill>
                <a:schemeClr val="accent1">
                  <a:lumMod val="75000"/>
                </a:schemeClr>
              </a:solidFill>
            </a:endParaRPr>
          </a:p>
        </p:txBody>
      </p:sp>
      <p:pic>
        <p:nvPicPr>
          <p:cNvPr id="71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91000"/>
            <a:ext cx="52387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4784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Using Word Art</a:t>
            </a:r>
            <a:endParaRPr lang="en-US" dirty="0">
              <a:latin typeface="Comic Sans MS" panose="030F0702030302020204" pitchFamily="66" charset="0"/>
            </a:endParaRPr>
          </a:p>
        </p:txBody>
      </p:sp>
      <p:sp>
        <p:nvSpPr>
          <p:cNvPr id="3" name="object 3"/>
          <p:cNvSpPr txBox="1"/>
          <p:nvPr/>
        </p:nvSpPr>
        <p:spPr>
          <a:xfrm>
            <a:off x="533400" y="1219200"/>
            <a:ext cx="8077200" cy="1520929"/>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WordArt </a:t>
            </a:r>
            <a:r>
              <a:rPr lang="en-US" sz="1400" dirty="0">
                <a:solidFill>
                  <a:schemeClr val="accent1">
                    <a:lumMod val="75000"/>
                  </a:schemeClr>
                </a:solidFill>
              </a:rPr>
              <a:t>enables you to create interesting text eﬀects within your Oﬃce application documents. You can use WordArt boxes on PowerPoint slides or as graphic elements in a Word document or an Excel worksheet. You can create a WordArt object from existing text, or you can create a blank WordArt object and then type the required text directly in the WordArt frame.</a:t>
            </a:r>
          </a:p>
          <a:p>
            <a:pPr algn="just" eaLnBrk="0" hangingPunct="0"/>
            <a:r>
              <a:rPr lang="en-US" sz="1400" dirty="0">
                <a:solidFill>
                  <a:schemeClr val="accent1">
                    <a:lumMod val="75000"/>
                  </a:schemeClr>
                </a:solidFill>
              </a:rPr>
              <a:t>The WordArt command is on the ribbon’s Insert tab. It is available in Word, PowerPoint, Excel, and Publisher. It is also available in </a:t>
            </a:r>
            <a:r>
              <a:rPr lang="en-US" sz="1400" dirty="0" smtClean="0">
                <a:solidFill>
                  <a:schemeClr val="accent1">
                    <a:lumMod val="75000"/>
                  </a:schemeClr>
                </a:solidFill>
              </a:rPr>
              <a:t>Outlook when </a:t>
            </a:r>
            <a:r>
              <a:rPr lang="en-US" sz="1400" dirty="0">
                <a:solidFill>
                  <a:schemeClr val="accent1">
                    <a:lumMod val="75000"/>
                  </a:schemeClr>
                </a:solidFill>
              </a:rPr>
              <a:t>you are creating new Outlook items such as emails, contacts, and appointments</a:t>
            </a:r>
            <a:r>
              <a:rPr lang="en-US" sz="1400" dirty="0" smtClean="0">
                <a:solidFill>
                  <a:schemeClr val="accent1">
                    <a:lumMod val="75000"/>
                  </a:schemeClr>
                </a:solidFill>
              </a:rPr>
              <a:t>. </a:t>
            </a:r>
            <a:endParaRPr lang="en-US" sz="1400" dirty="0">
              <a:solidFill>
                <a:schemeClr val="accent1">
                  <a:lumMod val="75000"/>
                </a:schemeClr>
              </a:solidFill>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3048001"/>
            <a:ext cx="522134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091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latin typeface="Comic Sans MS" panose="030F0702030302020204" pitchFamily="66" charset="0"/>
              </a:rPr>
              <a:t>Using Word Art</a:t>
            </a:r>
            <a:endParaRPr lang="en-US" dirty="0">
              <a:latin typeface="Comic Sans MS" panose="030F0702030302020204" pitchFamily="66" charset="0"/>
            </a:endParaRPr>
          </a:p>
        </p:txBody>
      </p:sp>
      <p:sp>
        <p:nvSpPr>
          <p:cNvPr id="3" name="object 3"/>
          <p:cNvSpPr txBox="1"/>
          <p:nvPr/>
        </p:nvSpPr>
        <p:spPr>
          <a:xfrm>
            <a:off x="533400" y="1219200"/>
            <a:ext cx="8077200" cy="2382704"/>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The Text Fill and Text Outline commands enable you to control the ﬁll for the WordArt text characters and the outline of the characters, respectively. The really cool part of using WordArt, however, lies in the diﬀerent text eﬀects that you can apply to the WordArt via the Text Eﬀects command</a:t>
            </a:r>
            <a:r>
              <a:rPr lang="en-US" sz="1400" dirty="0" smtClean="0">
                <a:solidFill>
                  <a:schemeClr val="accent1">
                    <a:lumMod val="75000"/>
                  </a:schemeClr>
                </a:solidFill>
              </a:rPr>
              <a:t>. </a:t>
            </a:r>
            <a:r>
              <a:rPr lang="en-US" sz="1400" dirty="0">
                <a:solidFill>
                  <a:schemeClr val="accent1">
                    <a:lumMod val="75000"/>
                  </a:schemeClr>
                </a:solidFill>
              </a:rPr>
              <a:t>The Text Eﬀects gallery enables you to apply eﬀects to the WordArt text, including Show, Reﬂection, Glow, and 3D Rotation. In terms of working with the WordArt object, the other Format tab command groups enable you to manipulate the text direction and alignment as well as determine how the object is positioned in relation to existing text in the Oﬃce document. For even more control over the WordArt text eﬀects, right-click the WordArt and select Format Shape </a:t>
            </a:r>
            <a:r>
              <a:rPr lang="en-US" sz="1400" dirty="0" smtClean="0">
                <a:solidFill>
                  <a:schemeClr val="accent1">
                    <a:lumMod val="75000"/>
                  </a:schemeClr>
                </a:solidFill>
              </a:rPr>
              <a:t>to display </a:t>
            </a:r>
            <a:r>
              <a:rPr lang="en-US" sz="1400" dirty="0">
                <a:solidFill>
                  <a:schemeClr val="accent1">
                    <a:lumMod val="75000"/>
                  </a:schemeClr>
                </a:solidFill>
              </a:rPr>
              <a:t>the Format Shape task pane, which provides Shape Attributes such as Fill and Line Color. The Format Shape task pane also enables you to manipulate text eﬀects such as 3D Format and Rotation.</a:t>
            </a:r>
          </a:p>
          <a:p>
            <a:pPr algn="just" eaLnBrk="0" hangingPunct="0"/>
            <a:r>
              <a:rPr lang="en-US" sz="1400" dirty="0" smtClean="0">
                <a:solidFill>
                  <a:schemeClr val="accent1">
                    <a:lumMod val="75000"/>
                  </a:schemeClr>
                </a:solidFill>
              </a:rPr>
              <a:t> </a:t>
            </a:r>
            <a:endParaRPr lang="en-US" sz="1400" dirty="0">
              <a:solidFill>
                <a:schemeClr val="accent1">
                  <a:lumMod val="75000"/>
                </a:schemeClr>
              </a:solidFill>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3733800"/>
            <a:ext cx="4459561" cy="311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934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399032"/>
          </a:xfrm>
        </p:spPr>
        <p:txBody>
          <a:bodyPr/>
          <a:lstStyle/>
          <a:p>
            <a:r>
              <a:rPr lang="en-US" sz="1800" dirty="0" smtClean="0">
                <a:solidFill>
                  <a:srgbClr val="C00000"/>
                </a:solidFill>
                <a:latin typeface="Comic Sans MS" panose="030F0702030302020204" pitchFamily="66" charset="0"/>
              </a:rPr>
              <a:t>Quick “In class Mock test”</a:t>
            </a:r>
            <a:endParaRPr lang="en-US" sz="1800"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975" y="161204"/>
            <a:ext cx="1410161" cy="1611612"/>
          </a:xfrm>
          <a:prstGeom prst="rect">
            <a:avLst/>
          </a:prstGeom>
        </p:spPr>
      </p:pic>
      <p:sp>
        <p:nvSpPr>
          <p:cNvPr id="5" name="Rectangle 4"/>
          <p:cNvSpPr/>
          <p:nvPr/>
        </p:nvSpPr>
        <p:spPr>
          <a:xfrm>
            <a:off x="685800" y="2209800"/>
            <a:ext cx="7924800" cy="2047227"/>
          </a:xfrm>
          <a:prstGeom prst="rect">
            <a:avLst/>
          </a:prstGeom>
        </p:spPr>
        <p:txBody>
          <a:bodyPr wrap="square">
            <a:spAutoFit/>
          </a:bodyPr>
          <a:lstStyle/>
          <a:p>
            <a:pPr algn="just"/>
            <a:r>
              <a:rPr lang="en-US" sz="1600" dirty="0">
                <a:solidFill>
                  <a:schemeClr val="accent1">
                    <a:lumMod val="75000"/>
                  </a:schemeClr>
                </a:solidFill>
              </a:rPr>
              <a:t>Which of the following best describes the Ribbon</a:t>
            </a:r>
            <a:r>
              <a:rPr lang="en-US" sz="1600" dirty="0" smtClean="0">
                <a:solidFill>
                  <a:schemeClr val="accent1">
                    <a:lumMod val="75000"/>
                  </a:schemeClr>
                </a:solidFill>
              </a:rPr>
              <a:t>?</a:t>
            </a:r>
          </a:p>
          <a:p>
            <a:pPr algn="just"/>
            <a:endParaRPr lang="en-US" sz="1600" dirty="0">
              <a:solidFill>
                <a:schemeClr val="accent1">
                  <a:lumMod val="75000"/>
                </a:schemeClr>
              </a:solidFill>
            </a:endParaRPr>
          </a:p>
          <a:p>
            <a:pPr marL="800100" lvl="1" indent="-342900" algn="just">
              <a:lnSpc>
                <a:spcPct val="150000"/>
              </a:lnSpc>
              <a:buFont typeface="+mj-lt"/>
              <a:buAutoNum type="alphaLcParenR"/>
            </a:pPr>
            <a:r>
              <a:rPr lang="en-US" sz="1600" dirty="0" smtClean="0">
                <a:solidFill>
                  <a:schemeClr val="accent1">
                    <a:lumMod val="75000"/>
                  </a:schemeClr>
                </a:solidFill>
              </a:rPr>
              <a:t>A slider that can be used to zoom the document</a:t>
            </a:r>
            <a:endParaRPr lang="en-US" sz="1600" dirty="0">
              <a:solidFill>
                <a:schemeClr val="accent1">
                  <a:lumMod val="75000"/>
                </a:schemeClr>
              </a:solidFill>
            </a:endParaRPr>
          </a:p>
          <a:p>
            <a:pPr marL="800100" lvl="1" indent="-342900" algn="just">
              <a:lnSpc>
                <a:spcPct val="150000"/>
              </a:lnSpc>
              <a:buFont typeface="+mj-lt"/>
              <a:buAutoNum type="alphaLcParenR"/>
            </a:pPr>
            <a:r>
              <a:rPr lang="en-US" sz="1600" dirty="0" smtClean="0">
                <a:solidFill>
                  <a:schemeClr val="accent1">
                    <a:lumMod val="75000"/>
                  </a:schemeClr>
                </a:solidFill>
              </a:rPr>
              <a:t>A feature that translate the text into any language</a:t>
            </a:r>
            <a:endParaRPr lang="en-US" sz="1600" dirty="0">
              <a:solidFill>
                <a:schemeClr val="accent1">
                  <a:lumMod val="75000"/>
                </a:schemeClr>
              </a:solidFill>
            </a:endParaRPr>
          </a:p>
          <a:p>
            <a:pPr marL="800100" lvl="1" indent="-342900" algn="just">
              <a:lnSpc>
                <a:spcPct val="150000"/>
              </a:lnSpc>
              <a:buFont typeface="+mj-lt"/>
              <a:buAutoNum type="alphaLcParenR"/>
            </a:pPr>
            <a:r>
              <a:rPr lang="en-US" sz="1600" dirty="0" smtClean="0">
                <a:solidFill>
                  <a:schemeClr val="accent1">
                    <a:lumMod val="75000"/>
                  </a:schemeClr>
                </a:solidFill>
              </a:rPr>
              <a:t>A toolbar with various commands</a:t>
            </a:r>
            <a:endParaRPr lang="en-US" sz="1600" dirty="0">
              <a:solidFill>
                <a:schemeClr val="accent1">
                  <a:lumMod val="75000"/>
                </a:schemeClr>
              </a:solidFill>
            </a:endParaRPr>
          </a:p>
          <a:p>
            <a:pPr marL="800100" lvl="1" indent="-342900" algn="just">
              <a:lnSpc>
                <a:spcPct val="150000"/>
              </a:lnSpc>
              <a:buFont typeface="+mj-lt"/>
              <a:buAutoNum type="alphaLcParenR"/>
            </a:pPr>
            <a:r>
              <a:rPr lang="en-US" sz="1600" dirty="0" smtClean="0">
                <a:solidFill>
                  <a:schemeClr val="accent1">
                    <a:lumMod val="75000"/>
                  </a:schemeClr>
                </a:solidFill>
              </a:rPr>
              <a:t>A cable that connect the computer with the printer</a:t>
            </a:r>
            <a:endParaRPr lang="en-US" sz="1600" dirty="0">
              <a:solidFill>
                <a:schemeClr val="accent1">
                  <a:lumMod val="75000"/>
                </a:schemeClr>
              </a:solidFill>
            </a:endParaRPr>
          </a:p>
        </p:txBody>
      </p:sp>
    </p:spTree>
    <p:custDataLst>
      <p:tags r:id="rId1"/>
    </p:custDataLst>
    <p:extLst>
      <p:ext uri="{BB962C8B-B14F-4D97-AF65-F5344CB8AC3E}">
        <p14:creationId xmlns:p14="http://schemas.microsoft.com/office/powerpoint/2010/main" val="509269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399032"/>
          </a:xfrm>
        </p:spPr>
        <p:txBody>
          <a:bodyPr/>
          <a:lstStyle/>
          <a:p>
            <a:r>
              <a:rPr lang="en-US" sz="1800" dirty="0" smtClean="0">
                <a:solidFill>
                  <a:srgbClr val="C00000"/>
                </a:solidFill>
                <a:latin typeface="Comic Sans MS" panose="030F0702030302020204" pitchFamily="66" charset="0"/>
              </a:rPr>
              <a:t>Quick “In class Mock test”</a:t>
            </a:r>
            <a:endParaRPr lang="en-US" sz="1800"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975" y="161204"/>
            <a:ext cx="1410161" cy="1611612"/>
          </a:xfrm>
          <a:prstGeom prst="rect">
            <a:avLst/>
          </a:prstGeom>
        </p:spPr>
      </p:pic>
      <p:sp>
        <p:nvSpPr>
          <p:cNvPr id="5" name="Rectangle 4"/>
          <p:cNvSpPr/>
          <p:nvPr/>
        </p:nvSpPr>
        <p:spPr>
          <a:xfrm>
            <a:off x="609600" y="2438400"/>
            <a:ext cx="7924800" cy="2340962"/>
          </a:xfrm>
          <a:prstGeom prst="rect">
            <a:avLst/>
          </a:prstGeom>
        </p:spPr>
        <p:txBody>
          <a:bodyPr wrap="square">
            <a:spAutoFit/>
          </a:bodyPr>
          <a:lstStyle/>
          <a:p>
            <a:pPr marL="914400" marR="0" algn="just">
              <a:lnSpc>
                <a:spcPct val="107000"/>
              </a:lnSpc>
              <a:spcBef>
                <a:spcPts val="0"/>
              </a:spcBef>
              <a:spcAft>
                <a:spcPts val="0"/>
              </a:spcAft>
            </a:pPr>
            <a:r>
              <a:rPr lang="mk-MK" sz="1600" dirty="0">
                <a:solidFill>
                  <a:schemeClr val="accent1">
                    <a:lumMod val="75000"/>
                  </a:schemeClr>
                </a:solidFill>
                <a:ea typeface="Calibri" panose="020F0502020204030204" pitchFamily="34" charset="0"/>
                <a:cs typeface="Times New Roman" panose="02020603050405020304" pitchFamily="18" charset="0"/>
              </a:rPr>
              <a:t> </a:t>
            </a:r>
            <a:endParaRPr lang="en-US" sz="1600" dirty="0">
              <a:solidFill>
                <a:schemeClr val="accent1">
                  <a:lumMod val="75000"/>
                </a:schemeClr>
              </a:solidFill>
              <a:ea typeface="Calibri" panose="020F0502020204030204" pitchFamily="34" charset="0"/>
              <a:cs typeface="Times New Roman" panose="02020603050405020304" pitchFamily="18" charset="0"/>
            </a:endParaRPr>
          </a:p>
          <a:p>
            <a:r>
              <a:rPr lang="en-US" sz="1600" dirty="0">
                <a:solidFill>
                  <a:schemeClr val="accent1">
                    <a:lumMod val="75000"/>
                  </a:schemeClr>
                </a:solidFill>
              </a:rPr>
              <a:t>In order to save an existing document with a different name you need to:</a:t>
            </a:r>
          </a:p>
          <a:p>
            <a:pPr algn="just"/>
            <a:endParaRPr lang="en-US" sz="1600" dirty="0" smtClean="0">
              <a:solidFill>
                <a:schemeClr val="accent1">
                  <a:lumMod val="75000"/>
                </a:schemeClr>
              </a:solidFill>
            </a:endParaRPr>
          </a:p>
          <a:p>
            <a:pPr marL="800100" lvl="1" indent="-342900" algn="just">
              <a:spcAft>
                <a:spcPts val="600"/>
              </a:spcAft>
              <a:buFont typeface="+mj-lt"/>
              <a:buAutoNum type="alphaLcParenR"/>
            </a:pPr>
            <a:r>
              <a:rPr lang="en-US" sz="1600" dirty="0" smtClean="0">
                <a:solidFill>
                  <a:schemeClr val="accent1">
                    <a:lumMod val="75000"/>
                  </a:schemeClr>
                </a:solidFill>
              </a:rPr>
              <a:t>Retype a document and give it the different name.</a:t>
            </a:r>
          </a:p>
          <a:p>
            <a:pPr marL="800100" lvl="1" indent="-342900" algn="just">
              <a:spcAft>
                <a:spcPts val="600"/>
              </a:spcAft>
              <a:buFont typeface="+mj-lt"/>
              <a:buAutoNum type="alphaLcParenR"/>
            </a:pPr>
            <a:r>
              <a:rPr lang="en-US" sz="1600" dirty="0" smtClean="0">
                <a:solidFill>
                  <a:schemeClr val="accent1">
                    <a:lumMod val="75000"/>
                  </a:schemeClr>
                </a:solidFill>
              </a:rPr>
              <a:t>Used the Save as… command.</a:t>
            </a:r>
            <a:endParaRPr lang="en-US" sz="1600" dirty="0">
              <a:solidFill>
                <a:schemeClr val="accent1">
                  <a:lumMod val="75000"/>
                </a:schemeClr>
              </a:solidFill>
            </a:endParaRPr>
          </a:p>
          <a:p>
            <a:pPr marL="800100" lvl="1" indent="-342900" algn="just">
              <a:spcAft>
                <a:spcPts val="600"/>
              </a:spcAft>
              <a:buFont typeface="+mj-lt"/>
              <a:buAutoNum type="alphaLcParenR"/>
            </a:pPr>
            <a:r>
              <a:rPr lang="en-US" sz="1600" dirty="0" smtClean="0">
                <a:solidFill>
                  <a:schemeClr val="accent1">
                    <a:lumMod val="75000"/>
                  </a:schemeClr>
                </a:solidFill>
              </a:rPr>
              <a:t>Copy and save the original document to a new document and then save.</a:t>
            </a:r>
            <a:endParaRPr lang="en-US" sz="1600" dirty="0">
              <a:solidFill>
                <a:schemeClr val="accent1">
                  <a:lumMod val="75000"/>
                </a:schemeClr>
              </a:solidFill>
            </a:endParaRPr>
          </a:p>
          <a:p>
            <a:pPr marL="800100" lvl="1" indent="-342900" algn="just">
              <a:spcAft>
                <a:spcPts val="600"/>
              </a:spcAft>
              <a:buFont typeface="+mj-lt"/>
              <a:buAutoNum type="alphaLcParenR"/>
            </a:pPr>
            <a:r>
              <a:rPr lang="en-US" sz="1600" dirty="0" smtClean="0">
                <a:solidFill>
                  <a:schemeClr val="accent1">
                    <a:lumMod val="75000"/>
                  </a:schemeClr>
                </a:solidFill>
              </a:rPr>
              <a:t>Use Windows Explorer to copy the document to a different location and then rename it.</a:t>
            </a:r>
            <a:endParaRPr lang="en-US" sz="1600" dirty="0">
              <a:solidFill>
                <a:schemeClr val="accent1">
                  <a:lumMod val="75000"/>
                </a:schemeClr>
              </a:solidFill>
            </a:endParaRPr>
          </a:p>
        </p:txBody>
      </p:sp>
    </p:spTree>
    <p:custDataLst>
      <p:tags r:id="rId1"/>
    </p:custDataLst>
    <p:extLst>
      <p:ext uri="{BB962C8B-B14F-4D97-AF65-F5344CB8AC3E}">
        <p14:creationId xmlns:p14="http://schemas.microsoft.com/office/powerpoint/2010/main" val="1158050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399032"/>
          </a:xfrm>
        </p:spPr>
        <p:txBody>
          <a:bodyPr/>
          <a:lstStyle/>
          <a:p>
            <a:r>
              <a:rPr lang="en-US" sz="1800" dirty="0" smtClean="0">
                <a:solidFill>
                  <a:srgbClr val="C00000"/>
                </a:solidFill>
                <a:latin typeface="Comic Sans MS" panose="030F0702030302020204" pitchFamily="66" charset="0"/>
              </a:rPr>
              <a:t>Quick “In class Mock test”</a:t>
            </a:r>
            <a:endParaRPr lang="en-US" sz="1800"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975" y="161204"/>
            <a:ext cx="1410161" cy="1611612"/>
          </a:xfrm>
          <a:prstGeom prst="rect">
            <a:avLst/>
          </a:prstGeom>
        </p:spPr>
      </p:pic>
      <p:sp>
        <p:nvSpPr>
          <p:cNvPr id="5" name="Rectangle 4"/>
          <p:cNvSpPr/>
          <p:nvPr/>
        </p:nvSpPr>
        <p:spPr>
          <a:xfrm>
            <a:off x="609600" y="2438400"/>
            <a:ext cx="7924800" cy="2308324"/>
          </a:xfrm>
          <a:prstGeom prst="rect">
            <a:avLst/>
          </a:prstGeom>
        </p:spPr>
        <p:txBody>
          <a:bodyPr wrap="square">
            <a:spAutoFit/>
          </a:bodyPr>
          <a:lstStyle/>
          <a:p>
            <a:r>
              <a:rPr lang="en-US" sz="1600" dirty="0" smtClean="0">
                <a:solidFill>
                  <a:schemeClr val="accent1">
                    <a:lumMod val="75000"/>
                  </a:schemeClr>
                </a:solidFill>
              </a:rPr>
              <a:t>The ______________ </a:t>
            </a:r>
            <a:r>
              <a:rPr lang="en-US" sz="1600" dirty="0">
                <a:solidFill>
                  <a:schemeClr val="accent1">
                    <a:lumMod val="75000"/>
                  </a:schemeClr>
                </a:solidFill>
              </a:rPr>
              <a:t>contains all of the commands you'll need in order to perform common tasks</a:t>
            </a:r>
            <a:r>
              <a:rPr lang="en-US" sz="1600" dirty="0" smtClean="0">
                <a:solidFill>
                  <a:schemeClr val="accent1">
                    <a:lumMod val="75000"/>
                  </a:schemeClr>
                </a:solidFill>
              </a:rPr>
              <a:t>.</a:t>
            </a:r>
          </a:p>
          <a:p>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h</a:t>
            </a:r>
            <a:r>
              <a:rPr lang="en-US" sz="1600" dirty="0" smtClean="0">
                <a:solidFill>
                  <a:schemeClr val="accent1">
                    <a:lumMod val="75000"/>
                  </a:schemeClr>
                </a:solidFill>
              </a:rPr>
              <a:t>eader</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r</a:t>
            </a:r>
            <a:r>
              <a:rPr lang="en-US" sz="1600" dirty="0" smtClean="0">
                <a:solidFill>
                  <a:schemeClr val="accent1">
                    <a:lumMod val="75000"/>
                  </a:schemeClr>
                </a:solidFill>
              </a:rPr>
              <a:t>ibbon</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s</a:t>
            </a:r>
            <a:r>
              <a:rPr lang="en-US" sz="1600" dirty="0" smtClean="0">
                <a:solidFill>
                  <a:schemeClr val="accent1">
                    <a:lumMod val="75000"/>
                  </a:schemeClr>
                </a:solidFill>
              </a:rPr>
              <a:t>ave</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smtClean="0">
                <a:solidFill>
                  <a:schemeClr val="accent1">
                    <a:lumMod val="75000"/>
                  </a:schemeClr>
                </a:solidFill>
              </a:rPr>
              <a:t>red line</a:t>
            </a:r>
            <a:endParaRPr lang="en-US" sz="1600" dirty="0">
              <a:solidFill>
                <a:schemeClr val="accent1">
                  <a:lumMod val="75000"/>
                </a:schemeClr>
              </a:solidFill>
            </a:endParaRPr>
          </a:p>
        </p:txBody>
      </p:sp>
    </p:spTree>
    <p:custDataLst>
      <p:tags r:id="rId1"/>
    </p:custDataLst>
    <p:extLst>
      <p:ext uri="{BB962C8B-B14F-4D97-AF65-F5344CB8AC3E}">
        <p14:creationId xmlns:p14="http://schemas.microsoft.com/office/powerpoint/2010/main" val="632202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399032"/>
          </a:xfrm>
        </p:spPr>
        <p:txBody>
          <a:bodyPr/>
          <a:lstStyle/>
          <a:p>
            <a:r>
              <a:rPr lang="en-US" sz="1800" dirty="0" smtClean="0">
                <a:solidFill>
                  <a:srgbClr val="C00000"/>
                </a:solidFill>
                <a:latin typeface="Comic Sans MS" panose="030F0702030302020204" pitchFamily="66" charset="0"/>
              </a:rPr>
              <a:t>Quick “In class Mock test”</a:t>
            </a:r>
            <a:endParaRPr lang="en-US" sz="1800"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975" y="161204"/>
            <a:ext cx="1410161" cy="1611612"/>
          </a:xfrm>
          <a:prstGeom prst="rect">
            <a:avLst/>
          </a:prstGeom>
        </p:spPr>
      </p:pic>
      <p:sp>
        <p:nvSpPr>
          <p:cNvPr id="5" name="Rectangle 4"/>
          <p:cNvSpPr/>
          <p:nvPr/>
        </p:nvSpPr>
        <p:spPr>
          <a:xfrm>
            <a:off x="609600" y="2438400"/>
            <a:ext cx="7924800" cy="2062103"/>
          </a:xfrm>
          <a:prstGeom prst="rect">
            <a:avLst/>
          </a:prstGeom>
        </p:spPr>
        <p:txBody>
          <a:bodyPr wrap="square">
            <a:spAutoFit/>
          </a:bodyPr>
          <a:lstStyle/>
          <a:p>
            <a:r>
              <a:rPr lang="en-US" sz="1600" dirty="0">
                <a:solidFill>
                  <a:schemeClr val="accent1">
                    <a:lumMod val="75000"/>
                  </a:schemeClr>
                </a:solidFill>
              </a:rPr>
              <a:t>When you are editing a document you </a:t>
            </a:r>
            <a:r>
              <a:rPr lang="en-US" sz="1600" dirty="0" smtClean="0">
                <a:solidFill>
                  <a:schemeClr val="accent1">
                    <a:lumMod val="75000"/>
                  </a:schemeClr>
                </a:solidFill>
              </a:rPr>
              <a:t>are ______________________.</a:t>
            </a:r>
          </a:p>
          <a:p>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creating new </a:t>
            </a:r>
            <a:r>
              <a:rPr lang="en-US" sz="1600" dirty="0" smtClean="0">
                <a:solidFill>
                  <a:schemeClr val="accent1">
                    <a:lumMod val="75000"/>
                  </a:schemeClr>
                </a:solidFill>
              </a:rPr>
              <a:t>content</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copying someone else's </a:t>
            </a:r>
            <a:r>
              <a:rPr lang="en-US" sz="1600" dirty="0" smtClean="0">
                <a:solidFill>
                  <a:schemeClr val="accent1">
                    <a:lumMod val="75000"/>
                  </a:schemeClr>
                </a:solidFill>
              </a:rPr>
              <a:t>content</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correcting or modifying a </a:t>
            </a:r>
            <a:r>
              <a:rPr lang="en-US" sz="1600" dirty="0" smtClean="0">
                <a:solidFill>
                  <a:schemeClr val="accent1">
                    <a:lumMod val="75000"/>
                  </a:schemeClr>
                </a:solidFill>
              </a:rPr>
              <a:t>document</a:t>
            </a:r>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none of the </a:t>
            </a:r>
            <a:r>
              <a:rPr lang="en-US" sz="1600" dirty="0" smtClean="0">
                <a:solidFill>
                  <a:schemeClr val="accent1">
                    <a:lumMod val="75000"/>
                  </a:schemeClr>
                </a:solidFill>
              </a:rPr>
              <a:t>above</a:t>
            </a:r>
            <a:endParaRPr lang="en-US" sz="1600" dirty="0">
              <a:solidFill>
                <a:schemeClr val="accent1">
                  <a:lumMod val="75000"/>
                </a:schemeClr>
              </a:solidFill>
            </a:endParaRPr>
          </a:p>
        </p:txBody>
      </p:sp>
    </p:spTree>
    <p:custDataLst>
      <p:tags r:id="rId1"/>
    </p:custDataLst>
    <p:extLst>
      <p:ext uri="{BB962C8B-B14F-4D97-AF65-F5344CB8AC3E}">
        <p14:creationId xmlns:p14="http://schemas.microsoft.com/office/powerpoint/2010/main" val="24905111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399032"/>
          </a:xfrm>
        </p:spPr>
        <p:txBody>
          <a:bodyPr/>
          <a:lstStyle/>
          <a:p>
            <a:r>
              <a:rPr lang="en-US" sz="1800" dirty="0" smtClean="0">
                <a:solidFill>
                  <a:srgbClr val="C00000"/>
                </a:solidFill>
                <a:latin typeface="Comic Sans MS" panose="030F0702030302020204" pitchFamily="66" charset="0"/>
              </a:rPr>
              <a:t>Quick “In class Mock test”</a:t>
            </a:r>
            <a:endParaRPr lang="en-US" sz="1800" dirty="0">
              <a:solidFill>
                <a:srgbClr val="C00000"/>
              </a:solidFill>
              <a:latin typeface="Comic Sans MS" panose="030F0702030302020204" pitchFamily="66" charset="0"/>
            </a:endParaRPr>
          </a:p>
        </p:txBody>
      </p:sp>
      <p:pic>
        <p:nvPicPr>
          <p:cNvPr id="4" name="Picture 3">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975" y="161204"/>
            <a:ext cx="1410161" cy="1611612"/>
          </a:xfrm>
          <a:prstGeom prst="rect">
            <a:avLst/>
          </a:prstGeom>
        </p:spPr>
      </p:pic>
      <p:sp>
        <p:nvSpPr>
          <p:cNvPr id="5" name="Rectangle 4"/>
          <p:cNvSpPr/>
          <p:nvPr/>
        </p:nvSpPr>
        <p:spPr>
          <a:xfrm>
            <a:off x="609600" y="2438400"/>
            <a:ext cx="7924800" cy="2062103"/>
          </a:xfrm>
          <a:prstGeom prst="rect">
            <a:avLst/>
          </a:prstGeom>
        </p:spPr>
        <p:txBody>
          <a:bodyPr wrap="square">
            <a:spAutoFit/>
          </a:bodyPr>
          <a:lstStyle/>
          <a:p>
            <a:r>
              <a:rPr lang="en-US" sz="1600" dirty="0">
                <a:solidFill>
                  <a:schemeClr val="accent1">
                    <a:lumMod val="75000"/>
                  </a:schemeClr>
                </a:solidFill>
              </a:rPr>
              <a:t>What button reverses the most previous action</a:t>
            </a:r>
            <a:r>
              <a:rPr lang="en-US" sz="1600" dirty="0" smtClean="0">
                <a:solidFill>
                  <a:schemeClr val="accent1">
                    <a:lumMod val="75000"/>
                  </a:schemeClr>
                </a:solidFill>
              </a:rPr>
              <a:t>?</a:t>
            </a:r>
          </a:p>
          <a:p>
            <a:endParaRPr lang="en-US" sz="1600" dirty="0">
              <a:solidFill>
                <a:schemeClr val="accent1">
                  <a:lumMod val="75000"/>
                </a:schemeClr>
              </a:solidFill>
            </a:endParaRPr>
          </a:p>
          <a:p>
            <a:pPr marL="800100" lvl="1" indent="-342900">
              <a:lnSpc>
                <a:spcPct val="150000"/>
              </a:lnSpc>
              <a:buFont typeface="+mj-lt"/>
              <a:buAutoNum type="alphaLcParenR"/>
            </a:pPr>
            <a:r>
              <a:rPr lang="en-US" sz="1600" dirty="0">
                <a:solidFill>
                  <a:schemeClr val="accent1">
                    <a:lumMod val="75000"/>
                  </a:schemeClr>
                </a:solidFill>
              </a:rPr>
              <a:t>Review</a:t>
            </a:r>
          </a:p>
          <a:p>
            <a:pPr marL="800100" lvl="1" indent="-342900">
              <a:lnSpc>
                <a:spcPct val="150000"/>
              </a:lnSpc>
              <a:buFont typeface="+mj-lt"/>
              <a:buAutoNum type="alphaLcParenR"/>
            </a:pPr>
            <a:r>
              <a:rPr lang="en-US" sz="1600" dirty="0">
                <a:solidFill>
                  <a:schemeClr val="accent1">
                    <a:lumMod val="75000"/>
                  </a:schemeClr>
                </a:solidFill>
              </a:rPr>
              <a:t>Redo</a:t>
            </a:r>
          </a:p>
          <a:p>
            <a:pPr marL="800100" lvl="1" indent="-342900">
              <a:lnSpc>
                <a:spcPct val="150000"/>
              </a:lnSpc>
              <a:buFont typeface="+mj-lt"/>
              <a:buAutoNum type="alphaLcParenR"/>
            </a:pPr>
            <a:r>
              <a:rPr lang="en-US" sz="1600" dirty="0">
                <a:solidFill>
                  <a:schemeClr val="accent1">
                    <a:lumMod val="75000"/>
                  </a:schemeClr>
                </a:solidFill>
              </a:rPr>
              <a:t>Undo</a:t>
            </a:r>
          </a:p>
          <a:p>
            <a:pPr marL="800100" lvl="1" indent="-342900">
              <a:lnSpc>
                <a:spcPct val="150000"/>
              </a:lnSpc>
              <a:buFont typeface="+mj-lt"/>
              <a:buAutoNum type="alphaLcParenR"/>
            </a:pPr>
            <a:r>
              <a:rPr lang="en-US" sz="1600" dirty="0">
                <a:solidFill>
                  <a:schemeClr val="accent1">
                    <a:lumMod val="75000"/>
                  </a:schemeClr>
                </a:solidFill>
              </a:rPr>
              <a:t>Delete or Backspace</a:t>
            </a:r>
          </a:p>
        </p:txBody>
      </p:sp>
    </p:spTree>
    <p:custDataLst>
      <p:tags r:id="rId1"/>
    </p:custDataLst>
    <p:extLst>
      <p:ext uri="{BB962C8B-B14F-4D97-AF65-F5344CB8AC3E}">
        <p14:creationId xmlns:p14="http://schemas.microsoft.com/office/powerpoint/2010/main" val="14201883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04800" y="304800"/>
            <a:ext cx="8229600" cy="494506"/>
          </a:xfrm>
        </p:spPr>
        <p:txBody>
          <a:bodyPr/>
          <a:lstStyle/>
          <a:p>
            <a:pPr>
              <a:defRPr/>
            </a:pPr>
            <a:r>
              <a:rPr lang="en-US" sz="1800" dirty="0" smtClean="0">
                <a:solidFill>
                  <a:srgbClr val="C00000"/>
                </a:solidFill>
                <a:latin typeface="Comic Sans MS" panose="030F0702030302020204" pitchFamily="66" charset="0"/>
              </a:rPr>
              <a:t>Useful links</a:t>
            </a:r>
            <a:endParaRPr lang="en-US" sz="1800" b="1" u="sng" dirty="0" smtClean="0">
              <a:solidFill>
                <a:srgbClr val="C00000"/>
              </a:solidFill>
              <a:latin typeface="Comic Sans MS" panose="030F0702030302020204" pitchFamily="66" charset="0"/>
            </a:endParaRPr>
          </a:p>
        </p:txBody>
      </p:sp>
      <p:sp>
        <p:nvSpPr>
          <p:cNvPr id="2" name="Rectangle 1"/>
          <p:cNvSpPr/>
          <p:nvPr/>
        </p:nvSpPr>
        <p:spPr>
          <a:xfrm>
            <a:off x="1066800" y="2344341"/>
            <a:ext cx="7010400" cy="1292662"/>
          </a:xfrm>
          <a:prstGeom prst="rect">
            <a:avLst/>
          </a:prstGeom>
        </p:spPr>
        <p:txBody>
          <a:bodyPr wrap="square">
            <a:spAutoFit/>
          </a:bodyPr>
          <a:lstStyle/>
          <a:p>
            <a:endParaRPr lang="en-US" sz="1400" dirty="0">
              <a:solidFill>
                <a:schemeClr val="accent1">
                  <a:lumMod val="75000"/>
                </a:schemeClr>
              </a:solidFill>
              <a:hlinkClick r:id=""/>
            </a:endParaRPr>
          </a:p>
          <a:p>
            <a:pPr algn="ctr"/>
            <a:r>
              <a:rPr lang="en-US" sz="1600" dirty="0">
                <a:solidFill>
                  <a:schemeClr val="accent1">
                    <a:lumMod val="75000"/>
                  </a:schemeClr>
                </a:solidFill>
                <a:hlinkClick r:id="rId2"/>
              </a:rPr>
              <a:t>https://</a:t>
            </a:r>
            <a:r>
              <a:rPr lang="en-US" sz="1600" dirty="0" smtClean="0">
                <a:solidFill>
                  <a:schemeClr val="accent1">
                    <a:lumMod val="75000"/>
                  </a:schemeClr>
                </a:solidFill>
                <a:hlinkClick r:id="rId2"/>
              </a:rPr>
              <a:t>support.microsoft.com/en-us/office/word-for-windows-training-7bcd85e6-2c3d-4c3c-a2a5-5ed8847eae73</a:t>
            </a:r>
            <a:endParaRPr lang="en-US" sz="1600" dirty="0" smtClean="0">
              <a:solidFill>
                <a:schemeClr val="accent1">
                  <a:lumMod val="75000"/>
                </a:schemeClr>
              </a:solidFill>
            </a:endParaRPr>
          </a:p>
          <a:p>
            <a:pPr algn="ctr"/>
            <a:endParaRPr lang="pt-BR" sz="1600" dirty="0" smtClean="0">
              <a:solidFill>
                <a:schemeClr val="accent1">
                  <a:lumMod val="75000"/>
                </a:schemeClr>
              </a:solidFill>
            </a:endParaRPr>
          </a:p>
          <a:p>
            <a:pPr algn="ctr"/>
            <a:r>
              <a:rPr lang="pt-BR" sz="1600" dirty="0" smtClean="0">
                <a:solidFill>
                  <a:schemeClr val="accent1">
                    <a:lumMod val="75000"/>
                  </a:schemeClr>
                </a:solidFill>
              </a:rPr>
              <a:t>Word for Windows trainig</a:t>
            </a:r>
            <a:endParaRPr lang="en-US" sz="1600" dirty="0">
              <a:solidFill>
                <a:schemeClr val="accent1">
                  <a:lumMod val="75000"/>
                </a:schemeClr>
              </a:solidFill>
            </a:endParaRPr>
          </a:p>
        </p:txBody>
      </p:sp>
    </p:spTree>
    <p:extLst>
      <p:ext uri="{BB962C8B-B14F-4D97-AF65-F5344CB8AC3E}">
        <p14:creationId xmlns:p14="http://schemas.microsoft.com/office/powerpoint/2010/main" val="2826635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Rot="1" noChangeArrowheads="1"/>
          </p:cNvSpPr>
          <p:nvPr>
            <p:ph type="body" idx="1"/>
          </p:nvPr>
        </p:nvSpPr>
        <p:spPr>
          <a:xfrm>
            <a:off x="698090" y="3124200"/>
            <a:ext cx="8001000" cy="1143000"/>
          </a:xfrm>
        </p:spPr>
        <p:txBody>
          <a:bodyPr/>
          <a:lstStyle/>
          <a:p>
            <a:pPr marL="0" indent="0" algn="ctr">
              <a:buNone/>
            </a:pPr>
            <a:r>
              <a:rPr lang="en-US" sz="1400" b="1" dirty="0" smtClean="0"/>
              <a:t>Thank </a:t>
            </a:r>
            <a:r>
              <a:rPr lang="en-US" sz="1400" b="1" dirty="0"/>
              <a:t>y</a:t>
            </a:r>
            <a:r>
              <a:rPr lang="en-US" sz="1400" b="1" dirty="0" smtClean="0"/>
              <a:t>ou for your attention!</a:t>
            </a:r>
            <a:endParaRPr lang="en-US" sz="1400" b="1" dirty="0"/>
          </a:p>
        </p:txBody>
      </p:sp>
    </p:spTree>
    <p:extLst>
      <p:ext uri="{BB962C8B-B14F-4D97-AF65-F5344CB8AC3E}">
        <p14:creationId xmlns:p14="http://schemas.microsoft.com/office/powerpoint/2010/main" val="2929430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Galleries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443711"/>
          </a:xfrm>
          <a:prstGeom prst="rect">
            <a:avLst/>
          </a:prstGeom>
        </p:spPr>
        <p:txBody>
          <a:bodyPr vert="horz" wrap="square" lIns="0" tIns="12700" rIns="0" bIns="0" rtlCol="0">
            <a:spAutoFit/>
          </a:bodyPr>
          <a:lstStyle/>
          <a:p>
            <a:pPr algn="just"/>
            <a:r>
              <a:rPr lang="en-US" sz="1400" dirty="0">
                <a:solidFill>
                  <a:schemeClr val="accent1">
                    <a:lumMod val="75000"/>
                  </a:schemeClr>
                </a:solidFill>
              </a:rPr>
              <a:t>A gallery supplies the actual results related to a command. For example, if you want to apply a theme to a PowerPoint presentation, access the Design tab and select from the available theme </a:t>
            </a:r>
            <a:r>
              <a:rPr lang="en-US" sz="1400" dirty="0" smtClean="0">
                <a:solidFill>
                  <a:schemeClr val="accent1">
                    <a:lumMod val="75000"/>
                  </a:schemeClr>
                </a:solidFill>
              </a:rPr>
              <a:t>choices.</a:t>
            </a:r>
            <a:endParaRPr sz="1400" dirty="0">
              <a:solidFill>
                <a:schemeClr val="accent1">
                  <a:lumMod val="75000"/>
                </a:schemeClr>
              </a:solidFill>
              <a:cs typeface="Arial M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150536" cy="405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030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Overview of the Office application window</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659155"/>
          </a:xfrm>
          <a:prstGeom prst="rect">
            <a:avLst/>
          </a:prstGeom>
        </p:spPr>
        <p:txBody>
          <a:bodyPr vert="horz" wrap="square" lIns="0" tIns="12700" rIns="0" bIns="0" rtlCol="0">
            <a:spAutoFit/>
          </a:bodyPr>
          <a:lstStyle/>
          <a:p>
            <a:pPr algn="just" eaLnBrk="0" hangingPunct="0"/>
            <a:r>
              <a:rPr lang="en-US" sz="1400" dirty="0" smtClean="0">
                <a:solidFill>
                  <a:schemeClr val="accent1">
                    <a:lumMod val="75000"/>
                  </a:schemeClr>
                </a:solidFill>
              </a:rPr>
              <a:t>If </a:t>
            </a:r>
            <a:r>
              <a:rPr lang="en-US" sz="1400" dirty="0">
                <a:solidFill>
                  <a:schemeClr val="accent1">
                    <a:lumMod val="75000"/>
                  </a:schemeClr>
                </a:solidFill>
              </a:rPr>
              <a:t>you are new to the Oﬃce interface, it makes sense to take some time to gain familiarity with its various parts. </a:t>
            </a:r>
            <a:r>
              <a:rPr lang="en-US" sz="1400" dirty="0" smtClean="0">
                <a:solidFill>
                  <a:schemeClr val="accent1">
                    <a:lumMod val="75000"/>
                  </a:schemeClr>
                </a:solidFill>
              </a:rPr>
              <a:t>Figure shows </a:t>
            </a:r>
            <a:r>
              <a:rPr lang="en-US" sz="1400" dirty="0">
                <a:solidFill>
                  <a:schemeClr val="accent1">
                    <a:lumMod val="75000"/>
                  </a:schemeClr>
                </a:solidFill>
              </a:rPr>
              <a:t>the Excel application window. You will ﬁnd that the most often used Oﬃce applications (Word, Excel, and PowerPoint) have very similar workspace geographies.</a:t>
            </a:r>
          </a:p>
        </p:txBody>
      </p:sp>
      <p:sp>
        <p:nvSpPr>
          <p:cNvPr id="4" name="Rectangle 3"/>
          <p:cNvSpPr/>
          <p:nvPr/>
        </p:nvSpPr>
        <p:spPr>
          <a:xfrm>
            <a:off x="3304664" y="6458509"/>
            <a:ext cx="2534668" cy="307777"/>
          </a:xfrm>
          <a:prstGeom prst="rect">
            <a:avLst/>
          </a:prstGeom>
        </p:spPr>
        <p:txBody>
          <a:bodyPr wrap="none">
            <a:spAutoFit/>
          </a:bodyPr>
          <a:lstStyle/>
          <a:p>
            <a:pPr algn="just"/>
            <a:r>
              <a:rPr lang="en-US" sz="1400" i="1" dirty="0">
                <a:solidFill>
                  <a:schemeClr val="accent1">
                    <a:lumMod val="75000"/>
                  </a:schemeClr>
                </a:solidFill>
              </a:rPr>
              <a:t>The Excel application window</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336573" cy="417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087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Saving files as different file types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1520929"/>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When you create a new Word document, Excel workbook, or PowerPoint presentation, you eventually need to save your work to a file. </a:t>
            </a:r>
            <a:r>
              <a:rPr lang="en-US" sz="1400" dirty="0" smtClean="0">
                <a:solidFill>
                  <a:schemeClr val="accent1">
                    <a:lumMod val="75000"/>
                  </a:schemeClr>
                </a:solidFill>
              </a:rPr>
              <a:t>Each </a:t>
            </a:r>
            <a:r>
              <a:rPr lang="en-US" sz="1400" dirty="0">
                <a:solidFill>
                  <a:schemeClr val="accent1">
                    <a:lumMod val="75000"/>
                  </a:schemeClr>
                </a:solidFill>
              </a:rPr>
              <a:t>of these applications uses the open XML file format by default. So, if you save a new Word document and do not change the Save As Type setting, you get a file with the extension .</a:t>
            </a:r>
            <a:r>
              <a:rPr lang="en-US" sz="1400" dirty="0" err="1">
                <a:solidFill>
                  <a:schemeClr val="accent1">
                    <a:lumMod val="75000"/>
                  </a:schemeClr>
                </a:solidFill>
              </a:rPr>
              <a:t>docx</a:t>
            </a:r>
            <a:r>
              <a:rPr lang="en-US" sz="1400" dirty="0">
                <a:solidFill>
                  <a:schemeClr val="accent1">
                    <a:lumMod val="75000"/>
                  </a:schemeClr>
                </a:solidFill>
              </a:rPr>
              <a:t> (the open XML format for Word).</a:t>
            </a:r>
          </a:p>
          <a:p>
            <a:pPr algn="just"/>
            <a:r>
              <a:rPr lang="en-US" sz="1400" dirty="0">
                <a:solidFill>
                  <a:schemeClr val="accent1">
                    <a:lumMod val="75000"/>
                  </a:schemeClr>
                </a:solidFill>
              </a:rPr>
              <a:t>When you save a file for the first time, the Save As dialog box opens. At a minimum, you must provide a file name for the new file, and you have the option of specifying the location where the file will be saved</a:t>
            </a:r>
            <a:r>
              <a:rPr lang="en-US" sz="1400" dirty="0" smtClean="0">
                <a:solidFill>
                  <a:schemeClr val="accent1">
                    <a:lumMod val="75000"/>
                  </a:schemeClr>
                </a:solidFill>
              </a:rPr>
              <a:t>. </a:t>
            </a:r>
            <a:endParaRPr sz="1400" dirty="0">
              <a:solidFill>
                <a:schemeClr val="accent1">
                  <a:lumMod val="75000"/>
                </a:schemeClr>
              </a:solidFill>
              <a:cs typeface="Arial MT"/>
            </a:endParaRPr>
          </a:p>
        </p:txBody>
      </p:sp>
      <p:sp>
        <p:nvSpPr>
          <p:cNvPr id="4" name="Rectangle 3"/>
          <p:cNvSpPr/>
          <p:nvPr/>
        </p:nvSpPr>
        <p:spPr>
          <a:xfrm>
            <a:off x="2873193" y="6397823"/>
            <a:ext cx="3603807" cy="307777"/>
          </a:xfrm>
          <a:prstGeom prst="rect">
            <a:avLst/>
          </a:prstGeom>
        </p:spPr>
        <p:txBody>
          <a:bodyPr wrap="none">
            <a:spAutoFit/>
          </a:bodyPr>
          <a:lstStyle/>
          <a:p>
            <a:pPr algn="just"/>
            <a:r>
              <a:rPr lang="en-US" sz="1400" i="1" dirty="0">
                <a:solidFill>
                  <a:schemeClr val="accent1">
                    <a:lumMod val="75000"/>
                  </a:schemeClr>
                </a:solidFill>
              </a:rPr>
              <a:t>Selecting the file type for a Word document</a:t>
            </a:r>
          </a:p>
        </p:txBody>
      </p:sp>
      <p:pic>
        <p:nvPicPr>
          <p:cNvPr id="163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396" y="2807682"/>
            <a:ext cx="5105400" cy="348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885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Converting files different file types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2444259"/>
          </a:xfrm>
          <a:prstGeom prst="rect">
            <a:avLst/>
          </a:prstGeom>
        </p:spPr>
        <p:txBody>
          <a:bodyPr vert="horz" wrap="square" lIns="0" tIns="12700" rIns="0" bIns="0" rtlCol="0">
            <a:spAutoFit/>
          </a:bodyPr>
          <a:lstStyle/>
          <a:p>
            <a:pPr algn="just" eaLnBrk="0" hangingPunct="0"/>
            <a:r>
              <a:rPr lang="en-US" sz="1400" dirty="0">
                <a:solidFill>
                  <a:schemeClr val="accent1">
                    <a:lumMod val="75000"/>
                  </a:schemeClr>
                </a:solidFill>
              </a:rPr>
              <a:t>The Export page provides two possibilities: Create PDF/XPS Document and Change File Type. By default, the Create PDF/XPS Document is selected on the Export page, so to quickly create a PDF or XPS "copy" of the current file, click the Create PDF/XPS button. When the Publish As PDF Or XPS dialog box opens, it looks much like the Save As dialog box. By default, the file is saved as a PDF, but you can switch to XPS using the Save As Type drop-down menu. Specify a location file name, and then select Publish to save the PDF (or XPS) file</a:t>
            </a:r>
            <a:r>
              <a:rPr lang="en-US" sz="1400" dirty="0" smtClean="0">
                <a:solidFill>
                  <a:schemeClr val="accent1">
                    <a:lumMod val="75000"/>
                  </a:schemeClr>
                </a:solidFill>
              </a:rPr>
              <a:t>.</a:t>
            </a:r>
            <a:r>
              <a:rPr lang="en-US" sz="1400" dirty="0">
                <a:solidFill>
                  <a:schemeClr val="accent1">
                    <a:lumMod val="75000"/>
                  </a:schemeClr>
                </a:solidFill>
              </a:rPr>
              <a:t> To create a copy of the current file in a new file type, select one of the alternative file types </a:t>
            </a:r>
            <a:r>
              <a:rPr lang="en-US" sz="1400" dirty="0" smtClean="0">
                <a:solidFill>
                  <a:schemeClr val="accent1">
                    <a:lumMod val="75000"/>
                  </a:schemeClr>
                </a:solidFill>
              </a:rPr>
              <a:t>provided </a:t>
            </a:r>
            <a:r>
              <a:rPr lang="en-US" sz="1400" dirty="0">
                <a:solidFill>
                  <a:schemeClr val="accent1">
                    <a:lumMod val="75000"/>
                  </a:schemeClr>
                </a:solidFill>
              </a:rPr>
              <a:t>in the Change File Type pane. For example, you might want to save an Excel workbook that is currently in the Excel .</a:t>
            </a:r>
            <a:r>
              <a:rPr lang="en-US" sz="1400" dirty="0" err="1">
                <a:solidFill>
                  <a:schemeClr val="accent1">
                    <a:lumMod val="75000"/>
                  </a:schemeClr>
                </a:solidFill>
              </a:rPr>
              <a:t>xlsx</a:t>
            </a:r>
            <a:r>
              <a:rPr lang="en-US" sz="1400" dirty="0">
                <a:solidFill>
                  <a:schemeClr val="accent1">
                    <a:lumMod val="75000"/>
                  </a:schemeClr>
                </a:solidFill>
              </a:rPr>
              <a:t> file format (the default) to the Excel 97–2003 workbook file type (.</a:t>
            </a:r>
            <a:r>
              <a:rPr lang="en-US" sz="1400" dirty="0" err="1">
                <a:solidFill>
                  <a:schemeClr val="accent1">
                    <a:lumMod val="75000"/>
                  </a:schemeClr>
                </a:solidFill>
              </a:rPr>
              <a:t>xls</a:t>
            </a:r>
            <a:r>
              <a:rPr lang="en-US" sz="1400" dirty="0">
                <a:solidFill>
                  <a:schemeClr val="accent1">
                    <a:lumMod val="75000"/>
                  </a:schemeClr>
                </a:solidFill>
              </a:rPr>
              <a:t>) so that you can share the file with a colleague who uses an earlier version of Excel.</a:t>
            </a:r>
          </a:p>
          <a:p>
            <a:pPr eaLnBrk="0" hangingPunct="0"/>
            <a:endParaRPr lang="en-US" dirty="0"/>
          </a:p>
        </p:txBody>
      </p:sp>
      <p:sp>
        <p:nvSpPr>
          <p:cNvPr id="4" name="Rectangle 3"/>
          <p:cNvSpPr/>
          <p:nvPr/>
        </p:nvSpPr>
        <p:spPr>
          <a:xfrm>
            <a:off x="2406045" y="6362642"/>
            <a:ext cx="4538102" cy="307777"/>
          </a:xfrm>
          <a:prstGeom prst="rect">
            <a:avLst/>
          </a:prstGeom>
        </p:spPr>
        <p:txBody>
          <a:bodyPr wrap="none">
            <a:spAutoFit/>
          </a:bodyPr>
          <a:lstStyle/>
          <a:p>
            <a:pPr algn="just"/>
            <a:r>
              <a:rPr lang="en-US" sz="1400" i="1" dirty="0">
                <a:solidFill>
                  <a:schemeClr val="accent1">
                    <a:lumMod val="75000"/>
                  </a:schemeClr>
                </a:solidFill>
              </a:rPr>
              <a:t>The Export page and the Excel Change File Type pane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559827"/>
            <a:ext cx="5326850" cy="270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164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6019800" cy="319959"/>
          </a:xfrm>
          <a:prstGeom prst="rect">
            <a:avLst/>
          </a:prstGeom>
        </p:spPr>
        <p:txBody>
          <a:bodyPr vert="horz" wrap="square" lIns="0" tIns="12065" rIns="0" bIns="0" rtlCol="0">
            <a:spAutoFit/>
          </a:bodyPr>
          <a:lstStyle/>
          <a:p>
            <a:pPr eaLnBrk="0" hangingPunct="0"/>
            <a:r>
              <a:rPr lang="en-US" dirty="0" smtClean="0">
                <a:solidFill>
                  <a:schemeClr val="accent1">
                    <a:lumMod val="75000"/>
                  </a:schemeClr>
                </a:solidFill>
                <a:latin typeface="Comic Sans MS" panose="030F0702030302020204" pitchFamily="66" charset="0"/>
              </a:rPr>
              <a:t>Converting save files options</a:t>
            </a:r>
            <a:endParaRPr lang="en-US" dirty="0">
              <a:solidFill>
                <a:schemeClr val="accent1">
                  <a:lumMod val="75000"/>
                </a:schemeClr>
              </a:solidFill>
              <a:latin typeface="Comic Sans MS" panose="030F0702030302020204" pitchFamily="66" charset="0"/>
            </a:endParaRPr>
          </a:p>
        </p:txBody>
      </p:sp>
      <p:sp>
        <p:nvSpPr>
          <p:cNvPr id="3" name="object 3"/>
          <p:cNvSpPr txBox="1"/>
          <p:nvPr/>
        </p:nvSpPr>
        <p:spPr>
          <a:xfrm>
            <a:off x="609599" y="1143000"/>
            <a:ext cx="7924800" cy="505267"/>
          </a:xfrm>
          <a:prstGeom prst="rect">
            <a:avLst/>
          </a:prstGeom>
        </p:spPr>
        <p:txBody>
          <a:bodyPr vert="horz" wrap="square" lIns="0" tIns="12700" rIns="0" bIns="0" rtlCol="0">
            <a:spAutoFit/>
          </a:bodyPr>
          <a:lstStyle/>
          <a:p>
            <a:pPr eaLnBrk="0" hangingPunct="0"/>
            <a:r>
              <a:rPr lang="en-US" sz="1400" dirty="0">
                <a:solidFill>
                  <a:schemeClr val="accent1">
                    <a:lumMod val="75000"/>
                  </a:schemeClr>
                </a:solidFill>
              </a:rPr>
              <a:t>The Save options for Word and Excel are similar.</a:t>
            </a:r>
          </a:p>
          <a:p>
            <a:pPr eaLnBrk="0" hangingPunct="0"/>
            <a:endParaRPr lang="en-US" dirty="0"/>
          </a:p>
        </p:txBody>
      </p:sp>
      <p:sp>
        <p:nvSpPr>
          <p:cNvPr id="4" name="Rectangle 3"/>
          <p:cNvSpPr/>
          <p:nvPr/>
        </p:nvSpPr>
        <p:spPr>
          <a:xfrm>
            <a:off x="3124200" y="6470748"/>
            <a:ext cx="2544286" cy="307777"/>
          </a:xfrm>
          <a:prstGeom prst="rect">
            <a:avLst/>
          </a:prstGeom>
        </p:spPr>
        <p:txBody>
          <a:bodyPr wrap="none">
            <a:spAutoFit/>
          </a:bodyPr>
          <a:lstStyle/>
          <a:p>
            <a:pPr algn="ctr" eaLnBrk="0" hangingPunct="0"/>
            <a:r>
              <a:rPr lang="en-US" sz="1400" i="1" dirty="0">
                <a:solidFill>
                  <a:schemeClr val="accent1">
                    <a:lumMod val="75000"/>
                  </a:schemeClr>
                </a:solidFill>
              </a:rPr>
              <a:t>The PowerPoint Save options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909"/>
            <a:ext cx="6020761" cy="49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3400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resentation slides">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lumMod val="95000"/>
          </a:srgbClr>
        </a:solidFill>
        <a:ln>
          <a:solidFill>
            <a:srgbClr val="FFFFFF">
              <a:lumMod val="75000"/>
            </a:srgbClr>
          </a:solidFill>
        </a:ln>
      </a:spPr>
      <a:bodyPr wrap="square" lIns="91428" tIns="45715" rIns="91428" bIns="45715" rtlCol="0">
        <a:noAutofit/>
      </a:bodyPr>
      <a:lstStyle>
        <a:defPPr marL="182553" indent="-182553" algn="just" defTabSz="623853" rtl="0" fontAlgn="base">
          <a:lnSpc>
            <a:spcPts val="1100"/>
          </a:lnSpc>
          <a:spcBef>
            <a:spcPct val="0"/>
          </a:spcBef>
          <a:spcAft>
            <a:spcPct val="0"/>
          </a:spcAft>
          <a:buClr>
            <a:srgbClr val="000000"/>
          </a:buClr>
          <a:buFont typeface="Wingdings 3" pitchFamily="18" charset="2"/>
          <a:buChar char="}"/>
          <a:defRPr sz="1200" kern="1200" dirty="0">
            <a:solidFill>
              <a:srgbClr val="0C2870"/>
            </a:solidFill>
            <a:latin typeface="Arial" charset="0"/>
            <a:ea typeface="+mn-ea"/>
            <a:cs typeface="Times New Roman" pitchFamily="18" charset="0"/>
          </a:defRPr>
        </a:defPPr>
      </a:lstStyle>
    </a:spDef>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22645</TotalTime>
  <Words>5609</Words>
  <Application>Microsoft Office PowerPoint</Application>
  <PresentationFormat>On-screen Show (4:3)</PresentationFormat>
  <Paragraphs>249</Paragraphs>
  <Slides>49</Slides>
  <Notes>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Black</vt:lpstr>
      <vt:lpstr>Arial MT</vt:lpstr>
      <vt:lpstr>Calibri</vt:lpstr>
      <vt:lpstr>Comic Sans MS</vt:lpstr>
      <vt:lpstr>Times New Roman</vt:lpstr>
      <vt:lpstr>Trebuchet MS</vt:lpstr>
      <vt:lpstr>Wingdings 3</vt:lpstr>
      <vt:lpstr>Presentation slides</vt:lpstr>
      <vt:lpstr>PowerPoint Presentation</vt:lpstr>
      <vt:lpstr>PowerPoint Presentation</vt:lpstr>
      <vt:lpstr>Navigating and customizing the Office interface</vt:lpstr>
      <vt:lpstr>Getting familiar with the Office interface</vt:lpstr>
      <vt:lpstr>Galleries</vt:lpstr>
      <vt:lpstr>Overview of the Office application window</vt:lpstr>
      <vt:lpstr>Saving files as different file types</vt:lpstr>
      <vt:lpstr>Converting files different file types</vt:lpstr>
      <vt:lpstr>Converting save files options</vt:lpstr>
      <vt:lpstr>Creating and managing files</vt:lpstr>
      <vt:lpstr>Creating and managing files (cont.)</vt:lpstr>
      <vt:lpstr>Creating a new folder</vt:lpstr>
      <vt:lpstr>Working in the backstage</vt:lpstr>
      <vt:lpstr>Protecting an Office file</vt:lpstr>
      <vt:lpstr>Protecting a Office file (cont.)</vt:lpstr>
      <vt:lpstr>Working with the ribbon</vt:lpstr>
      <vt:lpstr>Customizing the ribbon</vt:lpstr>
      <vt:lpstr>Customizing the Quick Access Toolbar</vt:lpstr>
      <vt:lpstr>Customizing the status bar</vt:lpstr>
      <vt:lpstr>Configuring applications options</vt:lpstr>
      <vt:lpstr>Configuring applications options (cont.)</vt:lpstr>
      <vt:lpstr>Advanced options settings</vt:lpstr>
      <vt:lpstr>The Office options for graphics and pictures</vt:lpstr>
      <vt:lpstr>Working with SmartArt graphics</vt:lpstr>
      <vt:lpstr>Inserting SmartArt graphics</vt:lpstr>
      <vt:lpstr>Inserting SmartArt graphics</vt:lpstr>
      <vt:lpstr>Modifying SmartArt graphics</vt:lpstr>
      <vt:lpstr>Modifying SmartArt graphics</vt:lpstr>
      <vt:lpstr>Working with your digital pictures</vt:lpstr>
      <vt:lpstr>Adjusting pictures</vt:lpstr>
      <vt:lpstr>Cropping an image</vt:lpstr>
      <vt:lpstr>Using the Background Removal tool</vt:lpstr>
      <vt:lpstr>Inserting online pictures</vt:lpstr>
      <vt:lpstr>Inserting online pictures</vt:lpstr>
      <vt:lpstr>Inserting images from your One Drive</vt:lpstr>
      <vt:lpstr>Using shapes and the Oﬃce drawing tools</vt:lpstr>
      <vt:lpstr>Adding and combining multiple shapes</vt:lpstr>
      <vt:lpstr>Adding and combining multiple shapes (cont.)</vt:lpstr>
      <vt:lpstr>Formatting a shape with the drawing tools</vt:lpstr>
      <vt:lpstr>Using the screenshots feature</vt:lpstr>
      <vt:lpstr>Using Word Art</vt:lpstr>
      <vt:lpstr>Using Word Art</vt:lpstr>
      <vt:lpstr>Quick “In class Mock test”</vt:lpstr>
      <vt:lpstr>Quick “In class Mock test”</vt:lpstr>
      <vt:lpstr>Quick “In class Mock test”</vt:lpstr>
      <vt:lpstr>Quick “In class Mock test”</vt:lpstr>
      <vt:lpstr>Quick “In class Mock test”</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Aurelien</dc:creator>
  <cp:lastModifiedBy>MS</cp:lastModifiedBy>
  <cp:revision>2751</cp:revision>
  <dcterms:created xsi:type="dcterms:W3CDTF">2013-11-13T03:56:02Z</dcterms:created>
  <dcterms:modified xsi:type="dcterms:W3CDTF">2024-10-03T21:09:31Z</dcterms:modified>
</cp:coreProperties>
</file>